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28600" y="215900"/>
            <a:ext cx="1104900" cy="317500"/>
          </a:xfrm>
          <a:prstGeom prst="round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228600" y="215900"/>
            <a:ext cx="1104900" cy="317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5G-A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574800" y="165100"/>
            <a:ext cx="8381999" cy="419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上下行联合优化: 上行容量 +20% @ 下行性能微损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671300" y="215900"/>
            <a:ext cx="342900" cy="228600"/>
          </a:xfrm>
          <a:prstGeom prst="line">
            <a:avLst/>
          </a:prstGeom>
          <a:ln w="2540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5829300" y="635000"/>
            <a:ext cx="0" cy="5219700"/>
          </a:xfrm>
          <a:prstGeom prst="line">
            <a:avLst/>
          </a:prstGeom>
          <a:ln w="12700">
            <a:solidFill>
              <a:srgbClr val="F0C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600" y="6985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[left_title_1]"/>
          <p:cNvSpPr txBox="1"/>
          <p:nvPr/>
        </p:nvSpPr>
        <p:spPr>
          <a:xfrm>
            <a:off x="368300" y="660400"/>
            <a:ext cx="52832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一、背景与价值分析</a:t>
            </a:r>
          </a:p>
        </p:txBody>
      </p:sp>
      <p:sp>
        <p:nvSpPr>
          <p:cNvPr id="9" name="[left_bg_body]"/>
          <p:cNvSpPr txBox="1"/>
          <p:nvPr/>
        </p:nvSpPr>
        <p:spPr>
          <a:xfrm>
            <a:off x="393700" y="1041400"/>
            <a:ext cx="2095499" cy="15748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5G 系统设计采用上下行半静态配比, 上行受限于下行资源分配; 同时控制信道 (PDCCH) 需占用上行时频资源, 在高负载下与数据信道争抢, 上行可用资源被进一步压缩。传统调度上下行相互独立, 缺乏面向上行需求的动态协同, 上行能力难以充分释放, 成为制约上行体验的结构性瓶颈。</a:t>
            </a:r>
          </a:p>
        </p:txBody>
      </p:sp>
      <p:sp>
        <p:nvSpPr>
          <p:cNvPr id="10" name="[left_main_image]"/>
          <p:cNvSpPr/>
          <p:nvPr/>
        </p:nvSpPr>
        <p:spPr>
          <a:xfrm>
            <a:off x="2552700" y="1003300"/>
            <a:ext cx="3149600" cy="19558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Rounded Rectangle 10"/>
          <p:cNvSpPr/>
          <p:nvPr/>
        </p:nvSpPr>
        <p:spPr>
          <a:xfrm>
            <a:off x="3911600" y="167640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2" name="Connector 11"/>
          <p:cNvCxnSpPr/>
          <p:nvPr/>
        </p:nvCxnSpPr>
        <p:spPr>
          <a:xfrm>
            <a:off x="4032504" y="1892300"/>
            <a:ext cx="189992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4127500" y="179730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52700" y="2146300"/>
            <a:ext cx="31496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8600" y="3136900"/>
            <a:ext cx="5435600" cy="2794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Rectangle 15"/>
          <p:cNvSpPr/>
          <p:nvPr/>
        </p:nvSpPr>
        <p:spPr>
          <a:xfrm>
            <a:off x="228600" y="31750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[left_title_2]"/>
          <p:cNvSpPr txBox="1"/>
          <p:nvPr/>
        </p:nvSpPr>
        <p:spPr>
          <a:xfrm>
            <a:off x="368300" y="3136900"/>
            <a:ext cx="52832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二、背景分析（现状与证据）</a:t>
            </a:r>
          </a:p>
        </p:txBody>
      </p:sp>
      <p:sp>
        <p:nvSpPr>
          <p:cNvPr id="18" name="[left_evidence_text]"/>
          <p:cNvSpPr txBox="1"/>
          <p:nvPr/>
        </p:nvSpPr>
        <p:spPr>
          <a:xfrm>
            <a:off x="376237" y="3556000"/>
            <a:ext cx="5241925" cy="3683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98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现网与仿真数据分析表明: 随负载升高, 上行吞吐快速衰减, 高负载小区上行容量较轻载显著下降, 上行时延抖动加剧, 印证了上下行割裂调度下的上行瓶颈。</a:t>
            </a:r>
          </a:p>
        </p:txBody>
      </p:sp>
      <p:sp>
        <p:nvSpPr>
          <p:cNvPr id="19" name="[left_chart_1]"/>
          <p:cNvSpPr/>
          <p:nvPr/>
        </p:nvSpPr>
        <p:spPr>
          <a:xfrm>
            <a:off x="381000" y="4013200"/>
            <a:ext cx="2552700" cy="15494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Rounded Rectangle 19"/>
          <p:cNvSpPr/>
          <p:nvPr/>
        </p:nvSpPr>
        <p:spPr>
          <a:xfrm>
            <a:off x="1441450" y="448310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1" name="Connector 20"/>
          <p:cNvCxnSpPr/>
          <p:nvPr/>
        </p:nvCxnSpPr>
        <p:spPr>
          <a:xfrm>
            <a:off x="1562354" y="4699000"/>
            <a:ext cx="189991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1657350" y="460400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81000" y="4953000"/>
            <a:ext cx="25527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24" name="[left_chart_2]"/>
          <p:cNvSpPr/>
          <p:nvPr/>
        </p:nvSpPr>
        <p:spPr>
          <a:xfrm>
            <a:off x="3048000" y="4013200"/>
            <a:ext cx="2552700" cy="15494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Rounded Rectangle 24"/>
          <p:cNvSpPr/>
          <p:nvPr/>
        </p:nvSpPr>
        <p:spPr>
          <a:xfrm>
            <a:off x="4108450" y="448310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6" name="Connector 25"/>
          <p:cNvCxnSpPr/>
          <p:nvPr/>
        </p:nvCxnSpPr>
        <p:spPr>
          <a:xfrm>
            <a:off x="4229354" y="4699000"/>
            <a:ext cx="189992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4324350" y="460400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48000" y="4953000"/>
            <a:ext cx="25527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29" name="[left_source]"/>
          <p:cNvSpPr txBox="1"/>
          <p:nvPr/>
        </p:nvSpPr>
        <p:spPr>
          <a:xfrm>
            <a:off x="368300" y="5664200"/>
            <a:ext cx="3556000" cy="152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数据来源: 现网实测 + 系统级仿真, 典型高负载场景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981700" y="6985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[right_title_1]"/>
          <p:cNvSpPr txBox="1"/>
          <p:nvPr/>
        </p:nvSpPr>
        <p:spPr>
          <a:xfrm>
            <a:off x="6121400" y="660400"/>
            <a:ext cx="54356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三、解决方案与关键挑战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32500" y="1041400"/>
            <a:ext cx="1739900" cy="20447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Oval 32"/>
          <p:cNvSpPr/>
          <p:nvPr/>
        </p:nvSpPr>
        <p:spPr>
          <a:xfrm>
            <a:off x="6172200" y="1155700"/>
            <a:ext cx="165100" cy="1651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[sol1_num]"/>
          <p:cNvSpPr txBox="1"/>
          <p:nvPr/>
        </p:nvSpPr>
        <p:spPr>
          <a:xfrm>
            <a:off x="6172200" y="1155700"/>
            <a:ext cx="1651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35" name="[sol1_title]"/>
          <p:cNvSpPr txBox="1"/>
          <p:nvPr/>
        </p:nvSpPr>
        <p:spPr>
          <a:xfrm>
            <a:off x="6477000" y="1143000"/>
            <a:ext cx="1155700" cy="266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上下行联合调度</a:t>
            </a:r>
          </a:p>
        </p:txBody>
      </p:sp>
      <p:sp>
        <p:nvSpPr>
          <p:cNvPr id="36" name="[sol1_image]"/>
          <p:cNvSpPr/>
          <p:nvPr/>
        </p:nvSpPr>
        <p:spPr>
          <a:xfrm>
            <a:off x="6197600" y="1485900"/>
            <a:ext cx="1409700" cy="11049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Rounded Rectangle 36"/>
          <p:cNvSpPr/>
          <p:nvPr/>
        </p:nvSpPr>
        <p:spPr>
          <a:xfrm>
            <a:off x="6686550" y="173355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8" name="Connector 37"/>
          <p:cNvCxnSpPr/>
          <p:nvPr/>
        </p:nvCxnSpPr>
        <p:spPr>
          <a:xfrm>
            <a:off x="6807453" y="1949450"/>
            <a:ext cx="189993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6902450" y="185445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97600" y="2203450"/>
            <a:ext cx="14097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41" name="[sol1_body]"/>
          <p:cNvSpPr txBox="1"/>
          <p:nvPr/>
        </p:nvSpPr>
        <p:spPr>
          <a:xfrm>
            <a:off x="6197600" y="2641600"/>
            <a:ext cx="14097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9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动态感知上下行需求,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9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联合分配时频资源</a:t>
            </a:r>
          </a:p>
        </p:txBody>
      </p:sp>
      <p:sp>
        <p:nvSpPr>
          <p:cNvPr id="42" name="Oval 41"/>
          <p:cNvSpPr/>
          <p:nvPr/>
        </p:nvSpPr>
        <p:spPr>
          <a:xfrm>
            <a:off x="7797800" y="2006600"/>
            <a:ext cx="215900" cy="2159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[sol_arrow_1]"/>
          <p:cNvSpPr txBox="1"/>
          <p:nvPr/>
        </p:nvSpPr>
        <p:spPr>
          <a:xfrm>
            <a:off x="7793037" y="1913508"/>
            <a:ext cx="225425" cy="40208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›</a:t>
            </a:r>
          </a:p>
        </p:txBody>
      </p:sp>
      <p:cxnSp>
        <p:nvCxnSpPr>
          <p:cNvPr id="44" name="Connector 43"/>
          <p:cNvCxnSpPr/>
          <p:nvPr/>
        </p:nvCxnSpPr>
        <p:spPr>
          <a:xfrm>
            <a:off x="6908800" y="3149600"/>
            <a:ext cx="0" cy="190500"/>
          </a:xfrm>
          <a:prstGeom prst="line">
            <a:avLst/>
          </a:prstGeom>
          <a:ln w="1524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>
            <a:off x="7988300" y="1041400"/>
            <a:ext cx="1739900" cy="20447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Oval 45"/>
          <p:cNvSpPr/>
          <p:nvPr/>
        </p:nvSpPr>
        <p:spPr>
          <a:xfrm>
            <a:off x="8128000" y="1155700"/>
            <a:ext cx="165100" cy="1651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sol2_num]"/>
          <p:cNvSpPr txBox="1"/>
          <p:nvPr/>
        </p:nvSpPr>
        <p:spPr>
          <a:xfrm>
            <a:off x="8128000" y="1155700"/>
            <a:ext cx="1651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48" name="[sol2_title]"/>
          <p:cNvSpPr txBox="1"/>
          <p:nvPr/>
        </p:nvSpPr>
        <p:spPr>
          <a:xfrm>
            <a:off x="8432800" y="1143000"/>
            <a:ext cx="1155700" cy="266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控制/数据信道协同</a:t>
            </a:r>
          </a:p>
        </p:txBody>
      </p:sp>
      <p:sp>
        <p:nvSpPr>
          <p:cNvPr id="49" name="[sol2_image]"/>
          <p:cNvSpPr/>
          <p:nvPr/>
        </p:nvSpPr>
        <p:spPr>
          <a:xfrm>
            <a:off x="8153399" y="1485900"/>
            <a:ext cx="1409700" cy="11049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Rounded Rectangle 49"/>
          <p:cNvSpPr/>
          <p:nvPr/>
        </p:nvSpPr>
        <p:spPr>
          <a:xfrm>
            <a:off x="8642350" y="173355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1" name="Connector 50"/>
          <p:cNvCxnSpPr/>
          <p:nvPr/>
        </p:nvCxnSpPr>
        <p:spPr>
          <a:xfrm>
            <a:off x="8763254" y="1949450"/>
            <a:ext cx="189992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>
            <a:off x="8858250" y="185445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153399" y="2203450"/>
            <a:ext cx="14097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54" name="[sol2_body]"/>
          <p:cNvSpPr txBox="1"/>
          <p:nvPr/>
        </p:nvSpPr>
        <p:spPr>
          <a:xfrm>
            <a:off x="8153399" y="2641600"/>
            <a:ext cx="14097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9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PDCCH 资源自适应分配,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9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降低上行控制开销</a:t>
            </a:r>
          </a:p>
        </p:txBody>
      </p:sp>
      <p:sp>
        <p:nvSpPr>
          <p:cNvPr id="55" name="Oval 54"/>
          <p:cNvSpPr/>
          <p:nvPr/>
        </p:nvSpPr>
        <p:spPr>
          <a:xfrm>
            <a:off x="9753600" y="2006600"/>
            <a:ext cx="215900" cy="2159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6" name="[sol_arrow_2]"/>
          <p:cNvSpPr txBox="1"/>
          <p:nvPr/>
        </p:nvSpPr>
        <p:spPr>
          <a:xfrm>
            <a:off x="9748837" y="1913508"/>
            <a:ext cx="225425" cy="40208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›</a:t>
            </a:r>
          </a:p>
        </p:txBody>
      </p:sp>
      <p:cxnSp>
        <p:nvCxnSpPr>
          <p:cNvPr id="57" name="Connector 56"/>
          <p:cNvCxnSpPr/>
          <p:nvPr/>
        </p:nvCxnSpPr>
        <p:spPr>
          <a:xfrm>
            <a:off x="8864600" y="3149600"/>
            <a:ext cx="0" cy="190500"/>
          </a:xfrm>
          <a:prstGeom prst="line">
            <a:avLst/>
          </a:prstGeom>
          <a:ln w="1524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9944100" y="1041400"/>
            <a:ext cx="1739900" cy="20447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Oval 58"/>
          <p:cNvSpPr/>
          <p:nvPr/>
        </p:nvSpPr>
        <p:spPr>
          <a:xfrm>
            <a:off x="10083800" y="1155700"/>
            <a:ext cx="165100" cy="1651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0" name="[sol3_num]"/>
          <p:cNvSpPr txBox="1"/>
          <p:nvPr/>
        </p:nvSpPr>
        <p:spPr>
          <a:xfrm>
            <a:off x="10083800" y="1155700"/>
            <a:ext cx="1651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61" name="[sol3_title]"/>
          <p:cNvSpPr txBox="1"/>
          <p:nvPr/>
        </p:nvSpPr>
        <p:spPr>
          <a:xfrm>
            <a:off x="10388600" y="1143000"/>
            <a:ext cx="1155700" cy="266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上行优先动态优化</a:t>
            </a:r>
          </a:p>
        </p:txBody>
      </p:sp>
      <p:sp>
        <p:nvSpPr>
          <p:cNvPr id="62" name="[sol3_image]"/>
          <p:cNvSpPr/>
          <p:nvPr/>
        </p:nvSpPr>
        <p:spPr>
          <a:xfrm>
            <a:off x="10109200" y="1485900"/>
            <a:ext cx="1409700" cy="11049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3" name="Rounded Rectangle 62"/>
          <p:cNvSpPr/>
          <p:nvPr/>
        </p:nvSpPr>
        <p:spPr>
          <a:xfrm>
            <a:off x="10598150" y="173355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4" name="Connector 63"/>
          <p:cNvCxnSpPr/>
          <p:nvPr/>
        </p:nvCxnSpPr>
        <p:spPr>
          <a:xfrm>
            <a:off x="10719054" y="1949450"/>
            <a:ext cx="189992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ctor 64"/>
          <p:cNvCxnSpPr/>
          <p:nvPr/>
        </p:nvCxnSpPr>
        <p:spPr>
          <a:xfrm>
            <a:off x="10814050" y="185445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0109200" y="2203450"/>
            <a:ext cx="14097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67" name="[sol3_body]"/>
          <p:cNvSpPr txBox="1"/>
          <p:nvPr/>
        </p:nvSpPr>
        <p:spPr>
          <a:xfrm>
            <a:off x="10109200" y="2641600"/>
            <a:ext cx="14097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9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优先级动态调整,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9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保障关键业务体验</a:t>
            </a:r>
          </a:p>
        </p:txBody>
      </p:sp>
      <p:cxnSp>
        <p:nvCxnSpPr>
          <p:cNvPr id="68" name="Connector 67"/>
          <p:cNvCxnSpPr/>
          <p:nvPr/>
        </p:nvCxnSpPr>
        <p:spPr>
          <a:xfrm>
            <a:off x="10820400" y="3149600"/>
            <a:ext cx="0" cy="190500"/>
          </a:xfrm>
          <a:prstGeom prst="line">
            <a:avLst/>
          </a:prstGeom>
          <a:ln w="1524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5981700" y="3429000"/>
            <a:ext cx="3556000" cy="2794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0" name="Rectangle 69"/>
          <p:cNvSpPr/>
          <p:nvPr/>
        </p:nvSpPr>
        <p:spPr>
          <a:xfrm>
            <a:off x="5981700" y="34671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[right_title_2]"/>
          <p:cNvSpPr txBox="1"/>
          <p:nvPr/>
        </p:nvSpPr>
        <p:spPr>
          <a:xfrm>
            <a:off x="6121400" y="3429000"/>
            <a:ext cx="34036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四、整体方案架构</a:t>
            </a:r>
          </a:p>
        </p:txBody>
      </p:sp>
      <p:sp>
        <p:nvSpPr>
          <p:cNvPr id="72" name="[architecture_image]"/>
          <p:cNvSpPr/>
          <p:nvPr/>
        </p:nvSpPr>
        <p:spPr>
          <a:xfrm>
            <a:off x="6007100" y="3797300"/>
            <a:ext cx="3505200" cy="18161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3" name="Rounded Rectangle 72"/>
          <p:cNvSpPr/>
          <p:nvPr/>
        </p:nvSpPr>
        <p:spPr>
          <a:xfrm>
            <a:off x="7543800" y="440055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4" name="Connector 73"/>
          <p:cNvCxnSpPr/>
          <p:nvPr/>
        </p:nvCxnSpPr>
        <p:spPr>
          <a:xfrm>
            <a:off x="7664703" y="4616450"/>
            <a:ext cx="189993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nector 74"/>
          <p:cNvCxnSpPr/>
          <p:nvPr/>
        </p:nvCxnSpPr>
        <p:spPr>
          <a:xfrm>
            <a:off x="7759700" y="4521453"/>
            <a:ext cx="0" cy="189993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007100" y="4870450"/>
            <a:ext cx="35052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9677400" y="3429000"/>
            <a:ext cx="2095499" cy="2197100"/>
          </a:xfrm>
          <a:prstGeom prst="roundRect">
            <a:avLst>
              <a:gd name="adj" fmla="val 6000"/>
            </a:avLst>
          </a:prstGeom>
          <a:solidFill>
            <a:srgbClr val="FEF4F4"/>
          </a:solidFill>
          <a:ln w="11430">
            <a:solidFill>
              <a:srgbClr val="EE8E8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8" name="Rectangle 77"/>
          <p:cNvSpPr/>
          <p:nvPr/>
        </p:nvSpPr>
        <p:spPr>
          <a:xfrm>
            <a:off x="9791700" y="35941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9" name="[challenge_title]"/>
          <p:cNvSpPr txBox="1"/>
          <p:nvPr/>
        </p:nvSpPr>
        <p:spPr>
          <a:xfrm>
            <a:off x="9931400" y="3556000"/>
            <a:ext cx="16637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五、关键挑战</a:t>
            </a:r>
          </a:p>
        </p:txBody>
      </p:sp>
      <p:sp>
        <p:nvSpPr>
          <p:cNvPr id="80" name="[challenge_body]"/>
          <p:cNvSpPr txBox="1"/>
          <p:nvPr/>
        </p:nvSpPr>
        <p:spPr>
          <a:xfrm>
            <a:off x="9931400" y="3975100"/>
            <a:ext cx="1562100" cy="11049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</a:pPr>
            <a:r>
              <a:rPr sz="98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联合寻优需在毫秒级完成配比切换且不引入下行抖动; 策略须在多变信道与业务分布下保持鲁棒; 并要与现网调度器平滑兼容、支持灰度与回退, 工程落地复杂度高。</a:t>
            </a:r>
          </a:p>
        </p:txBody>
      </p:sp>
      <p:sp>
        <p:nvSpPr>
          <p:cNvPr id="81" name="[challenge_icon]"/>
          <p:cNvSpPr/>
          <p:nvPr/>
        </p:nvSpPr>
        <p:spPr>
          <a:xfrm>
            <a:off x="11125200" y="5067300"/>
            <a:ext cx="406400" cy="4064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E8C3C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2" name="Connector 81"/>
          <p:cNvCxnSpPr/>
          <p:nvPr/>
        </p:nvCxnSpPr>
        <p:spPr>
          <a:xfrm>
            <a:off x="11238992" y="5270500"/>
            <a:ext cx="178816" cy="0"/>
          </a:xfrm>
          <a:prstGeom prst="line">
            <a:avLst/>
          </a:prstGeom>
          <a:ln w="11430">
            <a:solidFill>
              <a:srgbClr val="E8C3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Connector 82"/>
          <p:cNvCxnSpPr/>
          <p:nvPr/>
        </p:nvCxnSpPr>
        <p:spPr>
          <a:xfrm>
            <a:off x="11328400" y="5181091"/>
            <a:ext cx="0" cy="178817"/>
          </a:xfrm>
          <a:prstGeom prst="line">
            <a:avLst/>
          </a:prstGeom>
          <a:ln w="11430">
            <a:solidFill>
              <a:srgbClr val="E8C3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/>
          <p:cNvSpPr/>
          <p:nvPr/>
        </p:nvSpPr>
        <p:spPr>
          <a:xfrm>
            <a:off x="228600" y="5956300"/>
            <a:ext cx="11658600" cy="609600"/>
          </a:xfrm>
          <a:prstGeom prst="roundRect">
            <a:avLst>
              <a:gd name="adj" fmla="val 4000"/>
            </a:avLst>
          </a:prstGeom>
          <a:solidFill>
            <a:srgbClr val="FFF8F8"/>
          </a:solidFill>
          <a:ln w="10160">
            <a:solidFill>
              <a:srgbClr val="F0CAC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5" name="Rounded Rectangle 84"/>
          <p:cNvSpPr/>
          <p:nvPr/>
        </p:nvSpPr>
        <p:spPr>
          <a:xfrm>
            <a:off x="508000" y="6045200"/>
            <a:ext cx="520700" cy="431800"/>
          </a:xfrm>
          <a:prstGeom prst="round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6" name="[benefit_main_icon]"/>
          <p:cNvSpPr/>
          <p:nvPr/>
        </p:nvSpPr>
        <p:spPr>
          <a:xfrm>
            <a:off x="596900" y="6096000"/>
            <a:ext cx="342900" cy="3429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F3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7" name="Connector 86"/>
          <p:cNvCxnSpPr/>
          <p:nvPr/>
        </p:nvCxnSpPr>
        <p:spPr>
          <a:xfrm>
            <a:off x="692912" y="6267450"/>
            <a:ext cx="150875" cy="0"/>
          </a:xfrm>
          <a:prstGeom prst="line">
            <a:avLst/>
          </a:prstGeom>
          <a:ln w="11430">
            <a:solidFill>
              <a:srgbClr val="F3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>
            <a:off x="768350" y="6192012"/>
            <a:ext cx="0" cy="150876"/>
          </a:xfrm>
          <a:prstGeom prst="line">
            <a:avLst/>
          </a:prstGeom>
          <a:ln w="11430">
            <a:solidFill>
              <a:srgbClr val="F3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[benefit_title]"/>
          <p:cNvSpPr txBox="1"/>
          <p:nvPr/>
        </p:nvSpPr>
        <p:spPr>
          <a:xfrm>
            <a:off x="1193800" y="6045200"/>
            <a:ext cx="952500" cy="431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预期收益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(相对基线)</a:t>
            </a:r>
          </a:p>
        </p:txBody>
      </p:sp>
      <p:sp>
        <p:nvSpPr>
          <p:cNvPr id="90" name="[b1_icon]"/>
          <p:cNvSpPr/>
          <p:nvPr/>
        </p:nvSpPr>
        <p:spPr>
          <a:xfrm>
            <a:off x="2451100" y="6146800"/>
            <a:ext cx="292100" cy="2921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E6C7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91" name="Connector 90"/>
          <p:cNvCxnSpPr/>
          <p:nvPr/>
        </p:nvCxnSpPr>
        <p:spPr>
          <a:xfrm>
            <a:off x="2532888" y="6292850"/>
            <a:ext cx="128524" cy="0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nector 91"/>
          <p:cNvCxnSpPr/>
          <p:nvPr/>
        </p:nvCxnSpPr>
        <p:spPr>
          <a:xfrm>
            <a:off x="2597150" y="6228588"/>
            <a:ext cx="0" cy="128524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[b1_metric]"/>
          <p:cNvSpPr txBox="1"/>
          <p:nvPr/>
        </p:nvSpPr>
        <p:spPr>
          <a:xfrm>
            <a:off x="2832100" y="6085205"/>
            <a:ext cx="685800" cy="26289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2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+20%</a:t>
            </a:r>
          </a:p>
        </p:txBody>
      </p:sp>
      <p:sp>
        <p:nvSpPr>
          <p:cNvPr id="94" name="[b1_label]"/>
          <p:cNvSpPr txBox="1"/>
          <p:nvPr/>
        </p:nvSpPr>
        <p:spPr>
          <a:xfrm>
            <a:off x="2768600" y="6337300"/>
            <a:ext cx="13716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上行容量提升</a:t>
            </a:r>
          </a:p>
        </p:txBody>
      </p:sp>
      <p:sp>
        <p:nvSpPr>
          <p:cNvPr id="95" name="[b2_icon]"/>
          <p:cNvSpPr/>
          <p:nvPr/>
        </p:nvSpPr>
        <p:spPr>
          <a:xfrm>
            <a:off x="4279900" y="6146800"/>
            <a:ext cx="292100" cy="2921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E6C7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96" name="Connector 95"/>
          <p:cNvCxnSpPr/>
          <p:nvPr/>
        </p:nvCxnSpPr>
        <p:spPr>
          <a:xfrm>
            <a:off x="4361688" y="6292850"/>
            <a:ext cx="128524" cy="0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nector 96"/>
          <p:cNvCxnSpPr/>
          <p:nvPr/>
        </p:nvCxnSpPr>
        <p:spPr>
          <a:xfrm>
            <a:off x="4425950" y="6228588"/>
            <a:ext cx="0" cy="128524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[b2_metric]"/>
          <p:cNvSpPr txBox="1"/>
          <p:nvPr/>
        </p:nvSpPr>
        <p:spPr>
          <a:xfrm>
            <a:off x="4660900" y="6085205"/>
            <a:ext cx="685800" cy="26289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20" b="1" i="0" lang="zh-CN" altLang="zh-CN">
                <a:solidFill>
                  <a:srgbClr val="FF8A00"/>
                </a:solidFill>
                <a:latin typeface="Microsoft YaHei"/>
                <a:ea typeface="Microsoft YaHei"/>
                <a:cs typeface="Microsoft YaHei"/>
              </a:rPr>
              <a:t>≤5%</a:t>
            </a:r>
          </a:p>
        </p:txBody>
      </p:sp>
      <p:sp>
        <p:nvSpPr>
          <p:cNvPr id="99" name="[b2_label]"/>
          <p:cNvSpPr txBox="1"/>
          <p:nvPr/>
        </p:nvSpPr>
        <p:spPr>
          <a:xfrm>
            <a:off x="4597400" y="6337300"/>
            <a:ext cx="13716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下行性能微损</a:t>
            </a:r>
          </a:p>
        </p:txBody>
      </p:sp>
      <p:cxnSp>
        <p:nvCxnSpPr>
          <p:cNvPr id="100" name="Connector 99"/>
          <p:cNvCxnSpPr/>
          <p:nvPr/>
        </p:nvCxnSpPr>
        <p:spPr>
          <a:xfrm>
            <a:off x="4127500" y="6070600"/>
            <a:ext cx="0" cy="393700"/>
          </a:xfrm>
          <a:prstGeom prst="line">
            <a:avLst/>
          </a:prstGeom>
          <a:ln w="10160">
            <a:solidFill>
              <a:srgbClr val="D7DF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[b3_icon]"/>
          <p:cNvSpPr/>
          <p:nvPr/>
        </p:nvSpPr>
        <p:spPr>
          <a:xfrm>
            <a:off x="6108700" y="6146800"/>
            <a:ext cx="292100" cy="2921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E6C7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2" name="Connector 101"/>
          <p:cNvCxnSpPr/>
          <p:nvPr/>
        </p:nvCxnSpPr>
        <p:spPr>
          <a:xfrm>
            <a:off x="6190488" y="6292850"/>
            <a:ext cx="128524" cy="0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>
            <a:off x="6254750" y="6228588"/>
            <a:ext cx="0" cy="128524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[b3_metric]"/>
          <p:cNvSpPr txBox="1"/>
          <p:nvPr/>
        </p:nvSpPr>
        <p:spPr>
          <a:xfrm>
            <a:off x="6489700" y="6085205"/>
            <a:ext cx="685800" cy="26289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-30%</a:t>
            </a:r>
          </a:p>
        </p:txBody>
      </p:sp>
      <p:sp>
        <p:nvSpPr>
          <p:cNvPr id="105" name="[b3_label]"/>
          <p:cNvSpPr txBox="1"/>
          <p:nvPr/>
        </p:nvSpPr>
        <p:spPr>
          <a:xfrm>
            <a:off x="6426200" y="6337300"/>
            <a:ext cx="13716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上行时延抖动降低</a:t>
            </a:r>
          </a:p>
        </p:txBody>
      </p:sp>
      <p:cxnSp>
        <p:nvCxnSpPr>
          <p:cNvPr id="106" name="Connector 105"/>
          <p:cNvCxnSpPr/>
          <p:nvPr/>
        </p:nvCxnSpPr>
        <p:spPr>
          <a:xfrm>
            <a:off x="5956300" y="6070600"/>
            <a:ext cx="0" cy="393700"/>
          </a:xfrm>
          <a:prstGeom prst="line">
            <a:avLst/>
          </a:prstGeom>
          <a:ln w="10160">
            <a:solidFill>
              <a:srgbClr val="D7DF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[b4_icon]"/>
          <p:cNvSpPr/>
          <p:nvPr/>
        </p:nvSpPr>
        <p:spPr>
          <a:xfrm>
            <a:off x="7937500" y="6146800"/>
            <a:ext cx="292100" cy="2921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E6C7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8" name="Connector 107"/>
          <p:cNvCxnSpPr/>
          <p:nvPr/>
        </p:nvCxnSpPr>
        <p:spPr>
          <a:xfrm>
            <a:off x="8019288" y="6292850"/>
            <a:ext cx="128523" cy="0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nector 108"/>
          <p:cNvCxnSpPr/>
          <p:nvPr/>
        </p:nvCxnSpPr>
        <p:spPr>
          <a:xfrm>
            <a:off x="8083550" y="6228588"/>
            <a:ext cx="0" cy="128524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[b4_metric]"/>
          <p:cNvSpPr txBox="1"/>
          <p:nvPr/>
        </p:nvSpPr>
        <p:spPr>
          <a:xfrm>
            <a:off x="8318499" y="6085205"/>
            <a:ext cx="685800" cy="26289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20" b="1" i="0" lang="zh-CN" altLang="zh-CN">
                <a:solidFill>
                  <a:srgbClr val="2E8B3C"/>
                </a:solidFill>
                <a:latin typeface="Microsoft YaHei"/>
                <a:ea typeface="Microsoft YaHei"/>
                <a:cs typeface="Microsoft YaHei"/>
              </a:rPr>
              <a:t>+15%</a:t>
            </a:r>
          </a:p>
        </p:txBody>
      </p:sp>
      <p:sp>
        <p:nvSpPr>
          <p:cNvPr id="111" name="[b4_label]"/>
          <p:cNvSpPr txBox="1"/>
          <p:nvPr/>
        </p:nvSpPr>
        <p:spPr>
          <a:xfrm>
            <a:off x="8255000" y="6337300"/>
            <a:ext cx="13716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高负载小区吞吐提升</a:t>
            </a:r>
          </a:p>
        </p:txBody>
      </p:sp>
      <p:cxnSp>
        <p:nvCxnSpPr>
          <p:cNvPr id="112" name="Connector 111"/>
          <p:cNvCxnSpPr/>
          <p:nvPr/>
        </p:nvCxnSpPr>
        <p:spPr>
          <a:xfrm>
            <a:off x="7785100" y="6070600"/>
            <a:ext cx="0" cy="393700"/>
          </a:xfrm>
          <a:prstGeom prst="line">
            <a:avLst/>
          </a:prstGeom>
          <a:ln w="10160">
            <a:solidFill>
              <a:srgbClr val="D7DF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[b5_icon]"/>
          <p:cNvSpPr/>
          <p:nvPr/>
        </p:nvSpPr>
        <p:spPr>
          <a:xfrm>
            <a:off x="9766300" y="6146800"/>
            <a:ext cx="292100" cy="2921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E6C7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14" name="Connector 113"/>
          <p:cNvCxnSpPr/>
          <p:nvPr/>
        </p:nvCxnSpPr>
        <p:spPr>
          <a:xfrm>
            <a:off x="9848088" y="6292850"/>
            <a:ext cx="128523" cy="0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Connector 114"/>
          <p:cNvCxnSpPr/>
          <p:nvPr/>
        </p:nvCxnSpPr>
        <p:spPr>
          <a:xfrm>
            <a:off x="9912350" y="6228588"/>
            <a:ext cx="0" cy="128524"/>
          </a:xfrm>
          <a:prstGeom prst="line">
            <a:avLst/>
          </a:prstGeom>
          <a:ln w="11430">
            <a:solidFill>
              <a:srgbClr val="E6C7C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" name="[b5_metric]"/>
          <p:cNvSpPr txBox="1"/>
          <p:nvPr/>
        </p:nvSpPr>
        <p:spPr>
          <a:xfrm>
            <a:off x="10147300" y="6085205"/>
            <a:ext cx="685800" cy="26289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20" b="1" i="0" lang="zh-CN" altLang="zh-CN">
                <a:solidFill>
                  <a:srgbClr val="7050A0"/>
                </a:solidFill>
                <a:latin typeface="Microsoft YaHei"/>
                <a:ea typeface="Microsoft YaHei"/>
                <a:cs typeface="Microsoft YaHei"/>
              </a:rPr>
              <a:t>99.5%+</a:t>
            </a:r>
          </a:p>
        </p:txBody>
      </p:sp>
      <p:sp>
        <p:nvSpPr>
          <p:cNvPr id="117" name="[b5_label]"/>
          <p:cNvSpPr txBox="1"/>
          <p:nvPr/>
        </p:nvSpPr>
        <p:spPr>
          <a:xfrm>
            <a:off x="10083800" y="6337300"/>
            <a:ext cx="13716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4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方案稳定性</a:t>
            </a:r>
          </a:p>
        </p:txBody>
      </p:sp>
      <p:cxnSp>
        <p:nvCxnSpPr>
          <p:cNvPr id="118" name="Connector 117"/>
          <p:cNvCxnSpPr/>
          <p:nvPr/>
        </p:nvCxnSpPr>
        <p:spPr>
          <a:xfrm>
            <a:off x="9613900" y="6070600"/>
            <a:ext cx="0" cy="393700"/>
          </a:xfrm>
          <a:prstGeom prst="line">
            <a:avLst/>
          </a:prstGeom>
          <a:ln w="10160">
            <a:solidFill>
              <a:srgbClr val="D7DF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