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" name="[chip]"/>
          <p:cNvSpPr txBox="1"/>
          <p:nvPr/>
        </p:nvSpPr>
        <p:spPr>
          <a:xfrm>
            <a:off x="381000" y="279400"/>
            <a:ext cx="952500" cy="279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昇腾架构</a:t>
            </a:r>
          </a:p>
        </p:txBody>
      </p:sp>
      <p:sp>
        <p:nvSpPr>
          <p:cNvPr id="4" name="[title_main]"/>
          <p:cNvSpPr txBox="1"/>
          <p:nvPr/>
        </p:nvSpPr>
        <p:spPr>
          <a:xfrm>
            <a:off x="1473200" y="228600"/>
            <a:ext cx="9207500" cy="368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2200" b="1" i="0" lang="zh-CN" altLang="zh-CN">
                <a:solidFill>
                  <a:srgbClr val="B90A0A"/>
                </a:solidFill>
                <a:latin typeface="Microsoft YaHei"/>
                <a:ea typeface="Microsoft YaHei"/>
                <a:cs typeface="Microsoft YaHei"/>
              </a:rPr>
              <a:t>达芬奇核心为根基, CANN+昇思三层协同构筑 AI 算力竞争力</a:t>
            </a:r>
          </a:p>
        </p:txBody>
      </p:sp>
      <p:cxnSp>
        <p:nvCxnSpPr>
          <p:cNvPr id="5" name="Connector 4"/>
          <p:cNvCxnSpPr/>
          <p:nvPr/>
        </p:nvCxnSpPr>
        <p:spPr>
          <a:xfrm flipV="1">
            <a:off x="11366500" y="304800"/>
            <a:ext cx="419100" cy="241300"/>
          </a:xfrm>
          <a:prstGeom prst="line">
            <a:avLst/>
          </a:prstGeom>
          <a:ln w="22860">
            <a:solidFill>
              <a:srgbClr val="B90A0A"/>
            </a:solidFill>
            <a:prstDash val="dash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793750" y="1492250"/>
            <a:ext cx="4190999" cy="4190999"/>
          </a:xfrm>
          <a:prstGeom prst="ellipse">
            <a:avLst/>
          </a:prstGeom>
          <a:solidFill>
            <a:srgbClr val="DEEAF6">
              <a:alpha val="60000"/>
            </a:srgbClr>
          </a:solidFill>
          <a:ln w="12700">
            <a:solidFill>
              <a:srgbClr val="2E75B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7" name="Oval 6"/>
          <p:cNvSpPr/>
          <p:nvPr/>
        </p:nvSpPr>
        <p:spPr>
          <a:xfrm>
            <a:off x="1492250" y="2190750"/>
            <a:ext cx="2794000" cy="2794000"/>
          </a:xfrm>
          <a:prstGeom prst="ellipse">
            <a:avLst/>
          </a:prstGeom>
          <a:solidFill>
            <a:srgbClr val="2E75B6">
              <a:alpha val="44999"/>
            </a:srgbClr>
          </a:solidFill>
          <a:ln w="1270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8" name="Oval 7"/>
          <p:cNvSpPr/>
          <p:nvPr/>
        </p:nvSpPr>
        <p:spPr>
          <a:xfrm>
            <a:off x="2159000" y="2857500"/>
            <a:ext cx="1460500" cy="1460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9" name="[core_name]"/>
          <p:cNvSpPr txBox="1"/>
          <p:nvPr/>
        </p:nvSpPr>
        <p:spPr>
          <a:xfrm>
            <a:off x="2222500" y="3257550"/>
            <a:ext cx="1333500" cy="444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达芬奇核心</a:t>
            </a:r>
          </a:p>
        </p:txBody>
      </p:sp>
      <p:sp>
        <p:nvSpPr>
          <p:cNvPr id="10" name="[core_sub]"/>
          <p:cNvSpPr txBox="1"/>
          <p:nvPr/>
        </p:nvSpPr>
        <p:spPr>
          <a:xfrm>
            <a:off x="2254250" y="3727450"/>
            <a:ext cx="1270000" cy="1778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全栈自研 · 端边云统一</a:t>
            </a:r>
          </a:p>
        </p:txBody>
      </p:sp>
      <p:sp>
        <p:nvSpPr>
          <p:cNvPr id="11" name="[stack_note]"/>
          <p:cNvSpPr txBox="1"/>
          <p:nvPr/>
        </p:nvSpPr>
        <p:spPr>
          <a:xfrm>
            <a:off x="1905000" y="965200"/>
            <a:ext cx="3556000" cy="1905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00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核心夯基 → 运行时提效 → 生态放大, 三层协同筑竞争力</a:t>
            </a:r>
          </a:p>
        </p:txBody>
      </p:sp>
      <p:sp>
        <p:nvSpPr>
          <p:cNvPr id="12" name="[ring2_name]"/>
          <p:cNvSpPr txBox="1"/>
          <p:nvPr/>
        </p:nvSpPr>
        <p:spPr>
          <a:xfrm>
            <a:off x="508000" y="1054100"/>
            <a:ext cx="1333500" cy="241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CANN 异构计算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1511300" y="1308100"/>
            <a:ext cx="647700" cy="1054100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2133600" y="2330450"/>
            <a:ext cx="63500" cy="635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5" name="[ring3_name]"/>
          <p:cNvSpPr txBox="1"/>
          <p:nvPr/>
        </p:nvSpPr>
        <p:spPr>
          <a:xfrm>
            <a:off x="508000" y="5740400"/>
            <a:ext cx="1460500" cy="2413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E75B6"/>
                </a:solidFill>
                <a:latin typeface="Microsoft YaHei"/>
                <a:ea typeface="Microsoft YaHei"/>
                <a:cs typeface="Microsoft YaHei"/>
              </a:rPr>
              <a:t>昇思 MindSpore 生态</a:t>
            </a:r>
          </a:p>
        </p:txBody>
      </p:sp>
      <p:cxnSp>
        <p:nvCxnSpPr>
          <p:cNvPr id="16" name="Connector 15"/>
          <p:cNvCxnSpPr/>
          <p:nvPr/>
        </p:nvCxnSpPr>
        <p:spPr>
          <a:xfrm flipV="1">
            <a:off x="1270000" y="5111750"/>
            <a:ext cx="127000" cy="615950"/>
          </a:xfrm>
          <a:prstGeom prst="line">
            <a:avLst/>
          </a:prstGeom>
          <a:ln w="12700">
            <a:solidFill>
              <a:srgbClr val="2E75B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1352550" y="5035550"/>
            <a:ext cx="63500" cy="63500"/>
          </a:xfrm>
          <a:prstGeom prst="ellipse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8" name="Rounded Rectangle 17"/>
          <p:cNvSpPr/>
          <p:nvPr/>
        </p:nvSpPr>
        <p:spPr>
          <a:xfrm>
            <a:off x="2286000" y="5816600"/>
            <a:ext cx="1587500" cy="355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19" name="[core_kpi1]"/>
          <p:cNvSpPr txBox="1"/>
          <p:nvPr/>
        </p:nvSpPr>
        <p:spPr>
          <a:xfrm>
            <a:off x="2286000" y="5816600"/>
            <a:ext cx="15875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算子覆盖 1400+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064000" y="5816600"/>
            <a:ext cx="1587500" cy="355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1" name="[core_kpi2]"/>
          <p:cNvSpPr txBox="1"/>
          <p:nvPr/>
        </p:nvSpPr>
        <p:spPr>
          <a:xfrm>
            <a:off x="4064000" y="5816600"/>
            <a:ext cx="1587500" cy="3556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25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集群线性度 92%</a:t>
            </a:r>
          </a:p>
        </p:txBody>
      </p:sp>
      <p:cxnSp>
        <p:nvCxnSpPr>
          <p:cNvPr id="22" name="Connector 21"/>
          <p:cNvCxnSpPr/>
          <p:nvPr/>
        </p:nvCxnSpPr>
        <p:spPr>
          <a:xfrm flipV="1">
            <a:off x="3409950" y="1682750"/>
            <a:ext cx="2203450" cy="1390650"/>
          </a:xfrm>
          <a:prstGeom prst="line">
            <a:avLst/>
          </a:prstGeom>
          <a:ln w="12700">
            <a:solidFill>
              <a:srgbClr val="1F4E79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 flipV="1">
            <a:off x="4286250" y="3524250"/>
            <a:ext cx="1327150" cy="63500"/>
          </a:xfrm>
          <a:prstGeom prst="line">
            <a:avLst/>
          </a:prstGeom>
          <a:ln w="12700">
            <a:solidFill>
              <a:srgbClr val="1F4E79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4368800" y="5067300"/>
            <a:ext cx="1244600" cy="298450"/>
          </a:xfrm>
          <a:prstGeom prst="line">
            <a:avLst/>
          </a:prstGeom>
          <a:ln w="12700">
            <a:solidFill>
              <a:srgbClr val="1F4E79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5651500" y="825500"/>
            <a:ext cx="6159500" cy="1714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6" name="Rectangle 25"/>
          <p:cNvSpPr/>
          <p:nvPr/>
        </p:nvSpPr>
        <p:spPr>
          <a:xfrm>
            <a:off x="5651500" y="825500"/>
            <a:ext cx="61595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7" name="Rectangle 26"/>
          <p:cNvSpPr/>
          <p:nvPr/>
        </p:nvSpPr>
        <p:spPr>
          <a:xfrm>
            <a:off x="5651500" y="8255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28" name="[band1_title]"/>
          <p:cNvSpPr txBox="1"/>
          <p:nvPr/>
        </p:nvSpPr>
        <p:spPr>
          <a:xfrm>
            <a:off x="5765800" y="825500"/>
            <a:ext cx="5994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达芬奇核心: 自研架构夯实算力根基</a:t>
            </a:r>
          </a:p>
        </p:txBody>
      </p:sp>
      <p:sp>
        <p:nvSpPr>
          <p:cNvPr id="29" name="[band1_bullets]"/>
          <p:cNvSpPr txBox="1"/>
          <p:nvPr/>
        </p:nvSpPr>
        <p:spPr>
          <a:xfrm>
            <a:off x="5842000" y="1206500"/>
            <a:ext cx="4381500" cy="1206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达芬奇核心采用自研 3D Cube 矩阵计算引擎, 单时钟周期完成 4096 次 MAC 运算, 统一架构覆盖端边云, 一次开发即可全场景部署。自研指令集深度优化, 算力密度领先业界 1.6 倍; 片上高带宽互联使数据搬运开销降低 70%, 单芯片提供 320 TFLOPS FP16 算力, 能效比提升 2.5 倍。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769022" y="1421822"/>
            <a:ext cx="432954" cy="432954"/>
          </a:xfrm>
          <a:prstGeom prst="rect">
            <a:avLst/>
          </a:prstGeom>
          <a:solidFill>
            <a:srgbClr val="FFFFFF"/>
          </a:solidFill>
          <a:ln w="1778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31" name="Rectangle 30"/>
          <p:cNvSpPr/>
          <p:nvPr/>
        </p:nvSpPr>
        <p:spPr>
          <a:xfrm>
            <a:off x="10884477" y="1537277"/>
            <a:ext cx="202045" cy="202045"/>
          </a:xfrm>
          <a:prstGeom prst="rect">
            <a:avLst/>
          </a:prstGeom>
          <a:solidFill>
            <a:srgbClr val="DEEAF6"/>
          </a:solidFill>
          <a:ln w="10160"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32" name="Connector 31"/>
          <p:cNvCxnSpPr/>
          <p:nvPr/>
        </p:nvCxnSpPr>
        <p:spPr>
          <a:xfrm>
            <a:off x="10841181" y="1320800"/>
            <a:ext cx="0" cy="101022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10841181" y="1854777"/>
            <a:ext cx="0" cy="101023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10668000" y="1493981"/>
            <a:ext cx="101022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11201977" y="1493981"/>
            <a:ext cx="101023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/>
          <p:nvPr/>
        </p:nvCxnSpPr>
        <p:spPr>
          <a:xfrm>
            <a:off x="10985500" y="1320800"/>
            <a:ext cx="0" cy="101022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>
            <a:off x="10985500" y="1854777"/>
            <a:ext cx="0" cy="101023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10668000" y="1638300"/>
            <a:ext cx="101022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11201977" y="1638300"/>
            <a:ext cx="101023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11129818" y="1320800"/>
            <a:ext cx="0" cy="101022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/>
          <p:nvPr/>
        </p:nvCxnSpPr>
        <p:spPr>
          <a:xfrm>
            <a:off x="11129818" y="1854777"/>
            <a:ext cx="0" cy="101023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/>
          <p:nvPr/>
        </p:nvCxnSpPr>
        <p:spPr>
          <a:xfrm>
            <a:off x="10668000" y="1782618"/>
            <a:ext cx="101022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 42"/>
          <p:cNvCxnSpPr/>
          <p:nvPr/>
        </p:nvCxnSpPr>
        <p:spPr>
          <a:xfrm>
            <a:off x="11201977" y="1782618"/>
            <a:ext cx="101023" cy="0"/>
          </a:xfrm>
          <a:prstGeom prst="line">
            <a:avLst/>
          </a:prstGeom>
          <a:ln w="1143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[band1_caption]"/>
          <p:cNvSpPr txBox="1"/>
          <p:nvPr/>
        </p:nvSpPr>
        <p:spPr>
          <a:xfrm>
            <a:off x="10350500" y="2044700"/>
            <a:ext cx="12700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Da Vinci Core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5651500" y="2667000"/>
            <a:ext cx="6159500" cy="1714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6" name="Rectangle 45"/>
          <p:cNvSpPr/>
          <p:nvPr/>
        </p:nvSpPr>
        <p:spPr>
          <a:xfrm>
            <a:off x="5651500" y="2667000"/>
            <a:ext cx="61595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7" name="Rectangle 46"/>
          <p:cNvSpPr/>
          <p:nvPr/>
        </p:nvSpPr>
        <p:spPr>
          <a:xfrm>
            <a:off x="5651500" y="26670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48" name="[band2_title]"/>
          <p:cNvSpPr txBox="1"/>
          <p:nvPr/>
        </p:nvSpPr>
        <p:spPr>
          <a:xfrm>
            <a:off x="5765800" y="2667000"/>
            <a:ext cx="5994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CANN 异构计算: 释放硬件极致性能</a:t>
            </a:r>
          </a:p>
        </p:txBody>
      </p:sp>
      <p:sp>
        <p:nvSpPr>
          <p:cNvPr id="49" name="[band2_bullets]"/>
          <p:cNvSpPr txBox="1"/>
          <p:nvPr/>
        </p:nvSpPr>
        <p:spPr>
          <a:xfrm>
            <a:off x="5842000" y="3048000"/>
            <a:ext cx="4381500" cy="1206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CANN 通过图编译自动算子融合, 典型模型推理时延下降 38%, 1400+ 高性能算子库对 PyTorch/MindSpore 即插即用。Ascend C 语言使自定义算子开发从 2 周缩短至 3 天; 整图下沉执行让千卡集群训练线性度提升至 92%, 全栈 profiling 工具链使性能调优周期缩短一半。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568749" y="2983113"/>
            <a:ext cx="833501" cy="90678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5600" b="1" i="0" lang="zh-CN" altLang="zh-CN">
                <a:solidFill>
                  <a:srgbClr val="1F4E79"/>
                </a:solidFill>
                <a:latin typeface="Microsoft YaHei"/>
                <a:ea typeface="Microsoft YaHei"/>
                <a:cs typeface="Microsoft YaHei"/>
              </a:rPr>
              <a:t>⚙</a:t>
            </a:r>
          </a:p>
        </p:txBody>
      </p:sp>
      <p:sp>
        <p:nvSpPr>
          <p:cNvPr id="51" name="[band2_caption]"/>
          <p:cNvSpPr txBox="1"/>
          <p:nvPr/>
        </p:nvSpPr>
        <p:spPr>
          <a:xfrm>
            <a:off x="10350500" y="3886200"/>
            <a:ext cx="12700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CANN Runtime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5651500" y="4508500"/>
            <a:ext cx="6159500" cy="17145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3" name="Rectangle 52"/>
          <p:cNvSpPr/>
          <p:nvPr/>
        </p:nvSpPr>
        <p:spPr>
          <a:xfrm>
            <a:off x="5651500" y="4508500"/>
            <a:ext cx="6159500" cy="2667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4" name="Rectangle 53"/>
          <p:cNvSpPr/>
          <p:nvPr/>
        </p:nvSpPr>
        <p:spPr>
          <a:xfrm>
            <a:off x="5651500" y="4508500"/>
            <a:ext cx="38100" cy="266700"/>
          </a:xfrm>
          <a:prstGeom prst="rect">
            <a:avLst/>
          </a:prstGeom>
          <a:solidFill>
            <a:srgbClr val="B9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5" name="[band3_title]"/>
          <p:cNvSpPr txBox="1"/>
          <p:nvPr/>
        </p:nvSpPr>
        <p:spPr>
          <a:xfrm>
            <a:off x="5765800" y="4508500"/>
            <a:ext cx="5994400" cy="2667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昇思生态: 开源开放加速行业落地</a:t>
            </a:r>
          </a:p>
        </p:txBody>
      </p:sp>
      <p:sp>
        <p:nvSpPr>
          <p:cNvPr id="56" name="[band3_bullets]"/>
          <p:cNvSpPr txBox="1"/>
          <p:nvPr/>
        </p:nvSpPr>
        <p:spPr>
          <a:xfrm>
            <a:off x="5842000" y="4889500"/>
            <a:ext cx="4381500" cy="1206500"/>
          </a:xfrm>
          <a:prstGeom prst="rect">
            <a:avLst/>
          </a:prstGeom>
          <a:noFill/>
        </p:spPr>
        <p:txBody>
          <a:bodyPr wrap="square" lIns="19050" rIns="19050" tIns="19050" bIns="1905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0" i="0" lang="zh-CN" altLang="zh-CN">
                <a:solidFill>
                  <a:srgbClr val="262626"/>
                </a:solidFill>
                <a:latin typeface="Microsoft YaHei"/>
                <a:ea typeface="Microsoft YaHei"/>
                <a:cs typeface="Microsoft YaHei"/>
              </a:rPr>
              <a:t>昇思 MindSpore 社区开发者已达 380 万, 累计下载 1100 万次, 50 余个行业大模型基于昇腾完成原生训练。伙伴解决方案超过 2800 个, 覆盖金融、制造、能源等核心场景; 30 余所高校开设昇腾课程, 每年培养开发者 12 万人, 开源社区月均合入 PR 1900+ 并保持季度版本迭代。</a:t>
            </a:r>
          </a:p>
        </p:txBody>
      </p:sp>
      <p:sp>
        <p:nvSpPr>
          <p:cNvPr id="57" name="Oval 56"/>
          <p:cNvSpPr/>
          <p:nvPr/>
        </p:nvSpPr>
        <p:spPr>
          <a:xfrm>
            <a:off x="10913340" y="4989368"/>
            <a:ext cx="144318" cy="144318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8" name="Oval 57"/>
          <p:cNvSpPr/>
          <p:nvPr/>
        </p:nvSpPr>
        <p:spPr>
          <a:xfrm>
            <a:off x="10653568" y="5451186"/>
            <a:ext cx="144318" cy="144318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sp>
        <p:nvSpPr>
          <p:cNvPr id="59" name="Oval 58"/>
          <p:cNvSpPr/>
          <p:nvPr/>
        </p:nvSpPr>
        <p:spPr>
          <a:xfrm>
            <a:off x="11173113" y="5451186"/>
            <a:ext cx="144318" cy="144318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</a:p>
        </p:txBody>
      </p:sp>
      <p:cxnSp>
        <p:nvCxnSpPr>
          <p:cNvPr id="60" name="Connector 59"/>
          <p:cNvCxnSpPr/>
          <p:nvPr/>
        </p:nvCxnSpPr>
        <p:spPr>
          <a:xfrm flipH="1">
            <a:off x="10725727" y="5061527"/>
            <a:ext cx="259773" cy="461818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nector 60"/>
          <p:cNvCxnSpPr/>
          <p:nvPr/>
        </p:nvCxnSpPr>
        <p:spPr>
          <a:xfrm>
            <a:off x="10985500" y="5061527"/>
            <a:ext cx="259772" cy="461818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nector 61"/>
          <p:cNvCxnSpPr/>
          <p:nvPr/>
        </p:nvCxnSpPr>
        <p:spPr>
          <a:xfrm>
            <a:off x="10725727" y="5523345"/>
            <a:ext cx="519545" cy="0"/>
          </a:xfrm>
          <a:prstGeom prst="line">
            <a:avLst/>
          </a:prstGeom>
          <a:ln w="1270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[band3_caption]"/>
          <p:cNvSpPr txBox="1"/>
          <p:nvPr/>
        </p:nvSpPr>
        <p:spPr>
          <a:xfrm>
            <a:off x="10350500" y="5727700"/>
            <a:ext cx="1270000" cy="152400"/>
          </a:xfrm>
          <a:prstGeom prst="rect">
            <a:avLst/>
          </a:prstGeom>
          <a:noFill/>
        </p:spPr>
        <p:txBody>
          <a:bodyPr wrap="square" lIns="19050" rIns="19050" tIns="19050" bIns="19050" anchor="ctr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sz="950" b="0" i="0" lang="zh-CN" altLang="zh-CN">
                <a:solidFill>
                  <a:srgbClr val="595959"/>
                </a:solidFill>
                <a:latin typeface="Microsoft YaHei"/>
                <a:ea typeface="Microsoft YaHei"/>
                <a:cs typeface="Microsoft YaHei"/>
              </a:rPr>
              <a:t>Open Ecosystem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