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266700" y="266700"/>
            <a:ext cx="76200" cy="3683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[chip]"/>
          <p:cNvSpPr txBox="1"/>
          <p:nvPr/>
        </p:nvSpPr>
        <p:spPr>
          <a:xfrm>
            <a:off x="431800" y="215900"/>
            <a:ext cx="21590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能力成熟度 / 热力图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419100" y="393700"/>
            <a:ext cx="8636000" cy="355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能力成熟度热力图：用差距分布确定下一轮建设重点</a:t>
            </a:r>
          </a:p>
        </p:txBody>
      </p:sp>
      <p:sp>
        <p:nvSpPr>
          <p:cNvPr id="5" name="[subtitle]"/>
          <p:cNvSpPr txBox="1"/>
          <p:nvPr/>
        </p:nvSpPr>
        <p:spPr>
          <a:xfrm>
            <a:off x="431800" y="787400"/>
            <a:ext cx="9398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横向比较能力域，纵向呈现成熟阶段，把薄弱环节、优先动作和验收指标集中到一页说明。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266700" y="1066800"/>
            <a:ext cx="11658600" cy="0"/>
          </a:xfrm>
          <a:prstGeom prst="line">
            <a:avLst/>
          </a:prstGeom>
          <a:ln w="2032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8763000" y="279400"/>
            <a:ext cx="28575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9093200" y="298450"/>
            <a:ext cx="25273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9423400" y="317500"/>
            <a:ext cx="21971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753600" y="336550"/>
            <a:ext cx="18669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0083800" y="355600"/>
            <a:ext cx="15367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0414000" y="374650"/>
            <a:ext cx="12065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0744200" y="393700"/>
            <a:ext cx="8763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266700" y="1308100"/>
            <a:ext cx="7543800" cy="3873500"/>
          </a:xfrm>
          <a:prstGeom prst="roundRect">
            <a:avLst>
              <a:gd name="adj" fmla="val 5000"/>
            </a:avLst>
          </a:prstGeom>
          <a:solidFill>
            <a:srgbClr val="F8FAFD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266700" y="1308100"/>
            <a:ext cx="7543800" cy="3175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762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266700" y="1562100"/>
            <a:ext cx="7543800" cy="635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06400" y="1346200"/>
            <a:ext cx="72644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成熟度热力图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3400" y="1574800"/>
            <a:ext cx="1079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能力域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676400" y="1574800"/>
            <a:ext cx="1358900" cy="215900"/>
          </a:xfrm>
          <a:prstGeom prst="rect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727200" y="1612900"/>
            <a:ext cx="12573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L1 可用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035300" y="1574800"/>
            <a:ext cx="1358900" cy="215900"/>
          </a:xfrm>
          <a:prstGeom prst="rect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3086100" y="1612900"/>
            <a:ext cx="12573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L2 稳定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394200" y="1574800"/>
            <a:ext cx="1358900" cy="215900"/>
          </a:xfrm>
          <a:prstGeom prst="rect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4445000" y="1612900"/>
            <a:ext cx="12573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L3 标准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753100" y="1574800"/>
            <a:ext cx="1358900" cy="215900"/>
          </a:xfrm>
          <a:prstGeom prst="rect">
            <a:avLst/>
          </a:prstGeom>
          <a:solidFill>
            <a:srgbClr val="0B2F86"/>
          </a:solidFill>
          <a:ln w="635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803900" y="1612900"/>
            <a:ext cx="12573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L4 复用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33400" y="1854200"/>
            <a:ext cx="1079500" cy="546100"/>
          </a:xfrm>
          <a:prstGeom prst="rect">
            <a:avLst/>
          </a:prstGeom>
          <a:solidFill>
            <a:srgbClr val="FFFFFF"/>
          </a:solidFill>
          <a:ln w="889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09600" y="1981200"/>
            <a:ext cx="9271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数据治理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676400" y="1854200"/>
            <a:ext cx="1358900" cy="546100"/>
          </a:xfrm>
          <a:prstGeom prst="rect">
            <a:avLst/>
          </a:prstGeom>
          <a:solidFill>
            <a:srgbClr val="FFF7D6"/>
          </a:solidFill>
          <a:ln w="889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[heat_1_1]"/>
          <p:cNvSpPr txBox="1"/>
          <p:nvPr/>
        </p:nvSpPr>
        <p:spPr>
          <a:xfrm>
            <a:off x="1727200" y="18923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源数据接入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质量待补齐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035300" y="1854200"/>
            <a:ext cx="1358900" cy="546100"/>
          </a:xfrm>
          <a:prstGeom prst="rect">
            <a:avLst/>
          </a:prstGeom>
          <a:solidFill>
            <a:srgbClr val="ECF8F0"/>
          </a:solidFill>
          <a:ln w="889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[heat_1_2]"/>
          <p:cNvSpPr txBox="1"/>
          <p:nvPr/>
        </p:nvSpPr>
        <p:spPr>
          <a:xfrm>
            <a:off x="3086100" y="18923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规则校验稳定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缺口可定位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394200" y="1854200"/>
            <a:ext cx="1358900" cy="546100"/>
          </a:xfrm>
          <a:prstGeom prst="rect">
            <a:avLst/>
          </a:prstGeom>
          <a:solidFill>
            <a:srgbClr val="E7F7F7"/>
          </a:solidFill>
          <a:ln w="889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[heat_1_3]"/>
          <p:cNvSpPr txBox="1"/>
          <p:nvPr/>
        </p:nvSpPr>
        <p:spPr>
          <a:xfrm>
            <a:off x="4445000" y="18923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口径统一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跨域可对齐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753100" y="1854200"/>
            <a:ext cx="1358900" cy="546100"/>
          </a:xfrm>
          <a:prstGeom prst="rect">
            <a:avLst/>
          </a:prstGeom>
          <a:solidFill>
            <a:srgbClr val="EEF4FF"/>
          </a:solidFill>
          <a:ln w="889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[heat_1_4]"/>
          <p:cNvSpPr txBox="1"/>
          <p:nvPr/>
        </p:nvSpPr>
        <p:spPr>
          <a:xfrm>
            <a:off x="5803900" y="18923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数据资产复用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权限需细化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33400" y="2400300"/>
            <a:ext cx="1079500" cy="546100"/>
          </a:xfrm>
          <a:prstGeom prst="rect">
            <a:avLst/>
          </a:prstGeom>
          <a:solidFill>
            <a:srgbClr val="FFFFFF"/>
          </a:solidFill>
          <a:ln w="889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09600" y="2527300"/>
            <a:ext cx="9271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模型策略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676400" y="2400300"/>
            <a:ext cx="1358900" cy="546100"/>
          </a:xfrm>
          <a:prstGeom prst="rect">
            <a:avLst/>
          </a:prstGeom>
          <a:solidFill>
            <a:srgbClr val="ECF8F0"/>
          </a:solidFill>
          <a:ln w="889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[heat_2_1]"/>
          <p:cNvSpPr txBox="1"/>
          <p:nvPr/>
        </p:nvSpPr>
        <p:spPr>
          <a:xfrm>
            <a:off x="1727200" y="24384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基线模型可用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样本覆盖足</a:t>
            </a:r>
          </a:p>
        </p:txBody>
      </p:sp>
      <p:sp>
        <p:nvSpPr>
          <p:cNvPr id="41" name="Rectangle 40"/>
          <p:cNvSpPr/>
          <p:nvPr/>
        </p:nvSpPr>
        <p:spPr>
          <a:xfrm>
            <a:off x="3035300" y="2400300"/>
            <a:ext cx="1358900" cy="546100"/>
          </a:xfrm>
          <a:prstGeom prst="rect">
            <a:avLst/>
          </a:prstGeom>
          <a:solidFill>
            <a:srgbClr val="E7F7F7"/>
          </a:solidFill>
          <a:ln w="889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[heat_2_2]"/>
          <p:cNvSpPr txBox="1"/>
          <p:nvPr/>
        </p:nvSpPr>
        <p:spPr>
          <a:xfrm>
            <a:off x="3086100" y="24384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效果稳定提升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边界清晰</a:t>
            </a:r>
          </a:p>
        </p:txBody>
      </p:sp>
      <p:sp>
        <p:nvSpPr>
          <p:cNvPr id="43" name="Rectangle 42"/>
          <p:cNvSpPr/>
          <p:nvPr/>
        </p:nvSpPr>
        <p:spPr>
          <a:xfrm>
            <a:off x="4394200" y="2400300"/>
            <a:ext cx="1358900" cy="546100"/>
          </a:xfrm>
          <a:prstGeom prst="rect">
            <a:avLst/>
          </a:prstGeom>
          <a:solidFill>
            <a:srgbClr val="EEF4FF"/>
          </a:solidFill>
          <a:ln w="889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[heat_2_3]"/>
          <p:cNvSpPr txBox="1"/>
          <p:nvPr/>
        </p:nvSpPr>
        <p:spPr>
          <a:xfrm>
            <a:off x="4445000" y="24384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策略模板沉淀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调参可复现</a:t>
            </a:r>
          </a:p>
        </p:txBody>
      </p:sp>
      <p:sp>
        <p:nvSpPr>
          <p:cNvPr id="45" name="Rectangle 44"/>
          <p:cNvSpPr/>
          <p:nvPr/>
        </p:nvSpPr>
        <p:spPr>
          <a:xfrm>
            <a:off x="5753100" y="2400300"/>
            <a:ext cx="1358900" cy="546100"/>
          </a:xfrm>
          <a:prstGeom prst="rect">
            <a:avLst/>
          </a:prstGeom>
          <a:solidFill>
            <a:srgbClr val="F1EEFF"/>
          </a:solidFill>
          <a:ln w="889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[heat_2_4]"/>
          <p:cNvSpPr txBox="1"/>
          <p:nvPr/>
        </p:nvSpPr>
        <p:spPr>
          <a:xfrm>
            <a:off x="5803900" y="24384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跨场景泛化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需持续验证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33400" y="2946400"/>
            <a:ext cx="1079500" cy="546100"/>
          </a:xfrm>
          <a:prstGeom prst="rect">
            <a:avLst/>
          </a:prstGeom>
          <a:solidFill>
            <a:srgbClr val="FFFFFF"/>
          </a:solidFill>
          <a:ln w="889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609600" y="3073400"/>
            <a:ext cx="9271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服务编排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676400" y="2946400"/>
            <a:ext cx="1358900" cy="546100"/>
          </a:xfrm>
          <a:prstGeom prst="rect">
            <a:avLst/>
          </a:prstGeom>
          <a:solidFill>
            <a:srgbClr val="FFF7D6"/>
          </a:solidFill>
          <a:ln w="889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[heat_3_1]"/>
          <p:cNvSpPr txBox="1"/>
          <p:nvPr/>
        </p:nvSpPr>
        <p:spPr>
          <a:xfrm>
            <a:off x="1727200" y="29845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主流程打通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接口可用</a:t>
            </a:r>
          </a:p>
        </p:txBody>
      </p:sp>
      <p:sp>
        <p:nvSpPr>
          <p:cNvPr id="51" name="Rectangle 50"/>
          <p:cNvSpPr/>
          <p:nvPr/>
        </p:nvSpPr>
        <p:spPr>
          <a:xfrm>
            <a:off x="3035300" y="2946400"/>
            <a:ext cx="1358900" cy="546100"/>
          </a:xfrm>
          <a:prstGeom prst="rect">
            <a:avLst/>
          </a:prstGeom>
          <a:solidFill>
            <a:srgbClr val="ECF8F0"/>
          </a:solidFill>
          <a:ln w="889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[heat_3_2]"/>
          <p:cNvSpPr txBox="1"/>
          <p:nvPr/>
        </p:nvSpPr>
        <p:spPr>
          <a:xfrm>
            <a:off x="3086100" y="29845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异常回退稳定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SLA可跟踪</a:t>
            </a:r>
          </a:p>
        </p:txBody>
      </p:sp>
      <p:sp>
        <p:nvSpPr>
          <p:cNvPr id="53" name="Rectangle 52"/>
          <p:cNvSpPr/>
          <p:nvPr/>
        </p:nvSpPr>
        <p:spPr>
          <a:xfrm>
            <a:off x="4394200" y="2946400"/>
            <a:ext cx="1358900" cy="546100"/>
          </a:xfrm>
          <a:prstGeom prst="rect">
            <a:avLst/>
          </a:prstGeom>
          <a:solidFill>
            <a:srgbClr val="E7F7F7"/>
          </a:solidFill>
          <a:ln w="889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[heat_3_3]"/>
          <p:cNvSpPr txBox="1"/>
          <p:nvPr/>
        </p:nvSpPr>
        <p:spPr>
          <a:xfrm>
            <a:off x="4445000" y="29845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编排规则统一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审批可审计</a:t>
            </a:r>
          </a:p>
        </p:txBody>
      </p:sp>
      <p:sp>
        <p:nvSpPr>
          <p:cNvPr id="55" name="Rectangle 54"/>
          <p:cNvSpPr/>
          <p:nvPr/>
        </p:nvSpPr>
        <p:spPr>
          <a:xfrm>
            <a:off x="5753100" y="2946400"/>
            <a:ext cx="1358900" cy="546100"/>
          </a:xfrm>
          <a:prstGeom prst="rect">
            <a:avLst/>
          </a:prstGeom>
          <a:solidFill>
            <a:srgbClr val="EEF4FF"/>
          </a:solidFill>
          <a:ln w="889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[heat_3_4]"/>
          <p:cNvSpPr txBox="1"/>
          <p:nvPr/>
        </p:nvSpPr>
        <p:spPr>
          <a:xfrm>
            <a:off x="5803900" y="29845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服务化复用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版本需治理</a:t>
            </a:r>
          </a:p>
        </p:txBody>
      </p:sp>
      <p:sp>
        <p:nvSpPr>
          <p:cNvPr id="57" name="Rectangle 56"/>
          <p:cNvSpPr/>
          <p:nvPr/>
        </p:nvSpPr>
        <p:spPr>
          <a:xfrm>
            <a:off x="533400" y="3492500"/>
            <a:ext cx="1079500" cy="546100"/>
          </a:xfrm>
          <a:prstGeom prst="rect">
            <a:avLst/>
          </a:prstGeom>
          <a:solidFill>
            <a:srgbClr val="FFFFFF"/>
          </a:solidFill>
          <a:ln w="889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09600" y="3619500"/>
            <a:ext cx="9271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运营监控</a:t>
            </a:r>
          </a:p>
        </p:txBody>
      </p:sp>
      <p:sp>
        <p:nvSpPr>
          <p:cNvPr id="59" name="Rectangle 58"/>
          <p:cNvSpPr/>
          <p:nvPr/>
        </p:nvSpPr>
        <p:spPr>
          <a:xfrm>
            <a:off x="1676400" y="3492500"/>
            <a:ext cx="1358900" cy="546100"/>
          </a:xfrm>
          <a:prstGeom prst="rect">
            <a:avLst/>
          </a:prstGeom>
          <a:solidFill>
            <a:srgbClr val="FFF2E3"/>
          </a:solidFill>
          <a:ln w="889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[heat_4_1]"/>
          <p:cNvSpPr txBox="1"/>
          <p:nvPr/>
        </p:nvSpPr>
        <p:spPr>
          <a:xfrm>
            <a:off x="1727200" y="35306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基础告警可见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人工处置多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035300" y="3492500"/>
            <a:ext cx="1358900" cy="546100"/>
          </a:xfrm>
          <a:prstGeom prst="rect">
            <a:avLst/>
          </a:prstGeom>
          <a:solidFill>
            <a:srgbClr val="FFF7D6"/>
          </a:solidFill>
          <a:ln w="889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[heat_4_2]"/>
          <p:cNvSpPr txBox="1"/>
          <p:nvPr/>
        </p:nvSpPr>
        <p:spPr>
          <a:xfrm>
            <a:off x="3086100" y="35306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核心链路监控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阈值已固化</a:t>
            </a:r>
          </a:p>
        </p:txBody>
      </p:sp>
      <p:sp>
        <p:nvSpPr>
          <p:cNvPr id="63" name="Rectangle 62"/>
          <p:cNvSpPr/>
          <p:nvPr/>
        </p:nvSpPr>
        <p:spPr>
          <a:xfrm>
            <a:off x="4394200" y="3492500"/>
            <a:ext cx="1358900" cy="546100"/>
          </a:xfrm>
          <a:prstGeom prst="rect">
            <a:avLst/>
          </a:prstGeom>
          <a:solidFill>
            <a:srgbClr val="ECF8F0"/>
          </a:solidFill>
          <a:ln w="889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[heat_4_3]"/>
          <p:cNvSpPr txBox="1"/>
          <p:nvPr/>
        </p:nvSpPr>
        <p:spPr>
          <a:xfrm>
            <a:off x="4445000" y="35306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复盘机制稳定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责任可追踪</a:t>
            </a:r>
          </a:p>
        </p:txBody>
      </p:sp>
      <p:sp>
        <p:nvSpPr>
          <p:cNvPr id="65" name="Rectangle 64"/>
          <p:cNvSpPr/>
          <p:nvPr/>
        </p:nvSpPr>
        <p:spPr>
          <a:xfrm>
            <a:off x="5753100" y="3492500"/>
            <a:ext cx="1358900" cy="546100"/>
          </a:xfrm>
          <a:prstGeom prst="rect">
            <a:avLst/>
          </a:prstGeom>
          <a:solidFill>
            <a:srgbClr val="E7F7F7"/>
          </a:solidFill>
          <a:ln w="889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[heat_4_4]"/>
          <p:cNvSpPr txBox="1"/>
          <p:nvPr/>
        </p:nvSpPr>
        <p:spPr>
          <a:xfrm>
            <a:off x="5803900" y="35306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自动化运营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仍需加强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33400" y="4038600"/>
            <a:ext cx="1079500" cy="546100"/>
          </a:xfrm>
          <a:prstGeom prst="rect">
            <a:avLst/>
          </a:prstGeom>
          <a:solidFill>
            <a:srgbClr val="FFFFFF"/>
          </a:solidFill>
          <a:ln w="889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609600" y="4165600"/>
            <a:ext cx="9271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平台复用</a:t>
            </a:r>
          </a:p>
        </p:txBody>
      </p:sp>
      <p:sp>
        <p:nvSpPr>
          <p:cNvPr id="69" name="Rectangle 68"/>
          <p:cNvSpPr/>
          <p:nvPr/>
        </p:nvSpPr>
        <p:spPr>
          <a:xfrm>
            <a:off x="1676400" y="4038600"/>
            <a:ext cx="1358900" cy="546100"/>
          </a:xfrm>
          <a:prstGeom prst="rect">
            <a:avLst/>
          </a:prstGeom>
          <a:solidFill>
            <a:srgbClr val="FFF2E3"/>
          </a:solidFill>
          <a:ln w="889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[heat_5_1]"/>
          <p:cNvSpPr txBox="1"/>
          <p:nvPr/>
        </p:nvSpPr>
        <p:spPr>
          <a:xfrm>
            <a:off x="1727200" y="40767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局部组件可复用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文档不完整</a:t>
            </a:r>
          </a:p>
        </p:txBody>
      </p:sp>
      <p:sp>
        <p:nvSpPr>
          <p:cNvPr id="71" name="Rectangle 70"/>
          <p:cNvSpPr/>
          <p:nvPr/>
        </p:nvSpPr>
        <p:spPr>
          <a:xfrm>
            <a:off x="3035300" y="4038600"/>
            <a:ext cx="1358900" cy="546100"/>
          </a:xfrm>
          <a:prstGeom prst="rect">
            <a:avLst/>
          </a:prstGeom>
          <a:solidFill>
            <a:srgbClr val="FFF7D6"/>
          </a:solidFill>
          <a:ln w="889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[heat_5_2]"/>
          <p:cNvSpPr txBox="1"/>
          <p:nvPr/>
        </p:nvSpPr>
        <p:spPr>
          <a:xfrm>
            <a:off x="3086100" y="40767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公共能力稳定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依赖可识别</a:t>
            </a:r>
          </a:p>
        </p:txBody>
      </p:sp>
      <p:sp>
        <p:nvSpPr>
          <p:cNvPr id="73" name="Rectangle 72"/>
          <p:cNvSpPr/>
          <p:nvPr/>
        </p:nvSpPr>
        <p:spPr>
          <a:xfrm>
            <a:off x="4394200" y="4038600"/>
            <a:ext cx="1358900" cy="546100"/>
          </a:xfrm>
          <a:prstGeom prst="rect">
            <a:avLst/>
          </a:prstGeom>
          <a:solidFill>
            <a:srgbClr val="ECF8F0"/>
          </a:solidFill>
          <a:ln w="889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[heat_5_3]"/>
          <p:cNvSpPr txBox="1"/>
          <p:nvPr/>
        </p:nvSpPr>
        <p:spPr>
          <a:xfrm>
            <a:off x="4445000" y="40767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标准件初步形成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推广需牵引</a:t>
            </a:r>
          </a:p>
        </p:txBody>
      </p:sp>
      <p:sp>
        <p:nvSpPr>
          <p:cNvPr id="75" name="Rectangle 74"/>
          <p:cNvSpPr/>
          <p:nvPr/>
        </p:nvSpPr>
        <p:spPr>
          <a:xfrm>
            <a:off x="5753100" y="4038600"/>
            <a:ext cx="1358900" cy="546100"/>
          </a:xfrm>
          <a:prstGeom prst="rect">
            <a:avLst/>
          </a:prstGeom>
          <a:solidFill>
            <a:srgbClr val="EEF4FF"/>
          </a:solidFill>
          <a:ln w="889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[heat_5_4]"/>
          <p:cNvSpPr txBox="1"/>
          <p:nvPr/>
        </p:nvSpPr>
        <p:spPr>
          <a:xfrm>
            <a:off x="5803900" y="4076700"/>
            <a:ext cx="1257300" cy="469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平台级复用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价值待放大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8026400" y="1308100"/>
            <a:ext cx="3898900" cy="3873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Rounded Rectangle 77"/>
          <p:cNvSpPr/>
          <p:nvPr/>
        </p:nvSpPr>
        <p:spPr>
          <a:xfrm>
            <a:off x="8026400" y="1308100"/>
            <a:ext cx="3898900" cy="317500"/>
          </a:xfrm>
          <a:prstGeom prst="roundRect">
            <a:avLst>
              <a:gd name="adj" fmla="val 5000"/>
            </a:avLst>
          </a:prstGeom>
          <a:solidFill>
            <a:srgbClr val="B80606"/>
          </a:solidFill>
          <a:ln w="762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Rectangle 78"/>
          <p:cNvSpPr/>
          <p:nvPr/>
        </p:nvSpPr>
        <p:spPr>
          <a:xfrm>
            <a:off x="8026400" y="1562100"/>
            <a:ext cx="3898900" cy="635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TextBox 79"/>
          <p:cNvSpPr txBox="1"/>
          <p:nvPr/>
        </p:nvSpPr>
        <p:spPr>
          <a:xfrm>
            <a:off x="8166100" y="1346200"/>
            <a:ext cx="36195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差距与行动</a:t>
            </a:r>
          </a:p>
        </p:txBody>
      </p:sp>
      <p:sp>
        <p:nvSpPr>
          <p:cNvPr id="81" name="[gap_title]"/>
          <p:cNvSpPr txBox="1"/>
          <p:nvPr/>
        </p:nvSpPr>
        <p:spPr>
          <a:xfrm>
            <a:off x="8255000" y="1790700"/>
            <a:ext cx="11430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关键差距</a:t>
            </a:r>
          </a:p>
        </p:txBody>
      </p:sp>
      <p:sp>
        <p:nvSpPr>
          <p:cNvPr id="82" name="[gap_body]"/>
          <p:cNvSpPr txBox="1"/>
          <p:nvPr/>
        </p:nvSpPr>
        <p:spPr>
          <a:xfrm>
            <a:off x="8255000" y="2044700"/>
            <a:ext cx="3302000" cy="4826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当前短板集中在自动化运营和跨域复用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基础能力已经具备，但标准化、监控闭环和经验复用仍未完全打通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8255000" y="2755900"/>
            <a:ext cx="3340100" cy="520700"/>
          </a:xfrm>
          <a:prstGeom prst="roundRect">
            <a:avLst>
              <a:gd name="adj" fmla="val 5000"/>
            </a:avLst>
          </a:prstGeom>
          <a:solidFill>
            <a:srgbClr val="EEF4FF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[a1_title]"/>
          <p:cNvSpPr txBox="1"/>
          <p:nvPr/>
        </p:nvSpPr>
        <p:spPr>
          <a:xfrm>
            <a:off x="8382000" y="2832100"/>
            <a:ext cx="10160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补齐标准件</a:t>
            </a:r>
          </a:p>
        </p:txBody>
      </p:sp>
      <p:sp>
        <p:nvSpPr>
          <p:cNvPr id="85" name="[a1_body]"/>
          <p:cNvSpPr txBox="1"/>
          <p:nvPr/>
        </p:nvSpPr>
        <p:spPr>
          <a:xfrm>
            <a:off x="8382000" y="3022600"/>
            <a:ext cx="3035300" cy="215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把高频流程沉淀为模板、配置和验收清单，降低跨团队复制成本。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8255000" y="3441700"/>
            <a:ext cx="3340100" cy="5207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1016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[a2_title]"/>
          <p:cNvSpPr txBox="1"/>
          <p:nvPr/>
        </p:nvSpPr>
        <p:spPr>
          <a:xfrm>
            <a:off x="8382000" y="3517900"/>
            <a:ext cx="10160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强化运营闭环</a:t>
            </a:r>
          </a:p>
        </p:txBody>
      </p:sp>
      <p:sp>
        <p:nvSpPr>
          <p:cNvPr id="88" name="[a2_body]"/>
          <p:cNvSpPr txBox="1"/>
          <p:nvPr/>
        </p:nvSpPr>
        <p:spPr>
          <a:xfrm>
            <a:off x="8382000" y="3708400"/>
            <a:ext cx="3035300" cy="215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建立指标漂移、异常样本和收益回撤的周度复盘机制。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8255000" y="4127500"/>
            <a:ext cx="3340100" cy="5207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1016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[a3_title]"/>
          <p:cNvSpPr txBox="1"/>
          <p:nvPr/>
        </p:nvSpPr>
        <p:spPr>
          <a:xfrm>
            <a:off x="8382000" y="4203700"/>
            <a:ext cx="10160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推进平台复用</a:t>
            </a:r>
          </a:p>
        </p:txBody>
      </p:sp>
      <p:sp>
        <p:nvSpPr>
          <p:cNvPr id="91" name="[a3_body]"/>
          <p:cNvSpPr txBox="1"/>
          <p:nvPr/>
        </p:nvSpPr>
        <p:spPr>
          <a:xfrm>
            <a:off x="8382000" y="4394200"/>
            <a:ext cx="3035300" cy="2159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将验证充分的能力抽象为服务接口，统一权限、监控和版本策略。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8255000" y="4826000"/>
            <a:ext cx="3340100" cy="215900"/>
          </a:xfrm>
          <a:prstGeom prst="roundRect">
            <a:avLst>
              <a:gd name="adj" fmla="val 5000"/>
            </a:avLst>
          </a:prstGeom>
          <a:solidFill>
            <a:srgbClr val="FFF7D6"/>
          </a:solidFill>
          <a:ln w="1016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TextBox 92"/>
          <p:cNvSpPr txBox="1"/>
          <p:nvPr/>
        </p:nvSpPr>
        <p:spPr>
          <a:xfrm>
            <a:off x="8305800" y="4864100"/>
            <a:ext cx="32385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优先级：先补齐 L2-&gt;L3 的标准化断点，再推进 L3-&gt;L4 的平台复用</a:t>
            </a:r>
          </a:p>
        </p:txBody>
      </p:sp>
      <p:cxnSp>
        <p:nvCxnSpPr>
          <p:cNvPr id="94" name="Connector 93"/>
          <p:cNvCxnSpPr/>
          <p:nvPr/>
        </p:nvCxnSpPr>
        <p:spPr>
          <a:xfrm>
            <a:off x="266700" y="5372100"/>
            <a:ext cx="11658600" cy="0"/>
          </a:xfrm>
          <a:prstGeom prst="line">
            <a:avLst/>
          </a:prstGeom>
          <a:ln w="1524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[bottom_title]"/>
          <p:cNvSpPr txBox="1"/>
          <p:nvPr/>
        </p:nvSpPr>
        <p:spPr>
          <a:xfrm>
            <a:off x="444500" y="5499100"/>
            <a:ext cx="1333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6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建设结论</a:t>
            </a:r>
          </a:p>
        </p:txBody>
      </p:sp>
      <p:sp>
        <p:nvSpPr>
          <p:cNvPr id="96" name="[bottom_summary]"/>
          <p:cNvSpPr txBox="1"/>
          <p:nvPr/>
        </p:nvSpPr>
        <p:spPr>
          <a:xfrm>
            <a:off x="444500" y="5715000"/>
            <a:ext cx="30480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该模板用于成熟度诊断：热力图负责定位差距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右侧动作面板转成可执行优先级，底部指标用于验收下一轮改进</a:t>
            </a:r>
          </a:p>
        </p:txBody>
      </p:sp>
      <p:sp>
        <p:nvSpPr>
          <p:cNvPr id="97" name="Rectangle 96"/>
          <p:cNvSpPr/>
          <p:nvPr/>
        </p:nvSpPr>
        <p:spPr>
          <a:xfrm>
            <a:off x="3873500" y="5575300"/>
            <a:ext cx="279400" cy="584200"/>
          </a:xfrm>
          <a:prstGeom prst="rect">
            <a:avLst/>
          </a:prstGeom>
          <a:solidFill>
            <a:srgbClr val="FFF2E3"/>
          </a:solidFill>
          <a:ln w="889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TextBox 97"/>
          <p:cNvSpPr txBox="1"/>
          <p:nvPr/>
        </p:nvSpPr>
        <p:spPr>
          <a:xfrm>
            <a:off x="3873500" y="6134100"/>
            <a:ext cx="279400" cy="114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6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L0</a:t>
            </a:r>
          </a:p>
        </p:txBody>
      </p:sp>
      <p:sp>
        <p:nvSpPr>
          <p:cNvPr id="99" name="Rectangle 98"/>
          <p:cNvSpPr/>
          <p:nvPr/>
        </p:nvSpPr>
        <p:spPr>
          <a:xfrm>
            <a:off x="4216400" y="5638800"/>
            <a:ext cx="279400" cy="520700"/>
          </a:xfrm>
          <a:prstGeom prst="rect">
            <a:avLst/>
          </a:prstGeom>
          <a:solidFill>
            <a:srgbClr val="FFF7D6"/>
          </a:solidFill>
          <a:ln w="889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TextBox 99"/>
          <p:cNvSpPr txBox="1"/>
          <p:nvPr/>
        </p:nvSpPr>
        <p:spPr>
          <a:xfrm>
            <a:off x="4216400" y="6134100"/>
            <a:ext cx="279400" cy="114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6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L1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4559300" y="5702300"/>
            <a:ext cx="279400" cy="457200"/>
          </a:xfrm>
          <a:prstGeom prst="rect">
            <a:avLst/>
          </a:prstGeom>
          <a:solidFill>
            <a:srgbClr val="ECF8F0"/>
          </a:solidFill>
          <a:ln w="889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TextBox 101"/>
          <p:cNvSpPr txBox="1"/>
          <p:nvPr/>
        </p:nvSpPr>
        <p:spPr>
          <a:xfrm>
            <a:off x="4559300" y="6134100"/>
            <a:ext cx="279400" cy="114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60" b="1">
                <a:solidFill>
                  <a:srgbClr val="159A6B"/>
                </a:solidFill>
                <a:latin typeface="微软雅黑"/>
                <a:ea typeface="微软雅黑"/>
                <a:cs typeface="微软雅黑"/>
              </a:rPr>
              <a:t>L2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4902200" y="5765800"/>
            <a:ext cx="279400" cy="393700"/>
          </a:xfrm>
          <a:prstGeom prst="rect">
            <a:avLst/>
          </a:prstGeom>
          <a:solidFill>
            <a:srgbClr val="E7F7F7"/>
          </a:solidFill>
          <a:ln w="889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4" name="TextBox 103"/>
          <p:cNvSpPr txBox="1"/>
          <p:nvPr/>
        </p:nvSpPr>
        <p:spPr>
          <a:xfrm>
            <a:off x="4902200" y="6134100"/>
            <a:ext cx="279400" cy="114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6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L3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5245100" y="5829300"/>
            <a:ext cx="279400" cy="330200"/>
          </a:xfrm>
          <a:prstGeom prst="rect">
            <a:avLst/>
          </a:prstGeom>
          <a:solidFill>
            <a:srgbClr val="EEF4FF"/>
          </a:solidFill>
          <a:ln w="889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6" name="TextBox 105"/>
          <p:cNvSpPr txBox="1"/>
          <p:nvPr/>
        </p:nvSpPr>
        <p:spPr>
          <a:xfrm>
            <a:off x="5245100" y="6134100"/>
            <a:ext cx="279400" cy="114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6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L4</a:t>
            </a:r>
          </a:p>
        </p:txBody>
      </p:sp>
      <p:cxnSp>
        <p:nvCxnSpPr>
          <p:cNvPr id="107" name="Connector 106"/>
          <p:cNvCxnSpPr/>
          <p:nvPr/>
        </p:nvCxnSpPr>
        <p:spPr>
          <a:xfrm>
            <a:off x="5778500" y="5473700"/>
            <a:ext cx="0" cy="81280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[kpi1_title]"/>
          <p:cNvSpPr txBox="1"/>
          <p:nvPr/>
        </p:nvSpPr>
        <p:spPr>
          <a:xfrm>
            <a:off x="5956300" y="5473700"/>
            <a:ext cx="10668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1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高成熟能力</a:t>
            </a:r>
          </a:p>
        </p:txBody>
      </p:sp>
      <p:sp>
        <p:nvSpPr>
          <p:cNvPr id="109" name="[kpi1_value]"/>
          <p:cNvSpPr txBox="1"/>
          <p:nvPr/>
        </p:nvSpPr>
        <p:spPr>
          <a:xfrm>
            <a:off x="5956300" y="5638800"/>
            <a:ext cx="10668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20" b="1">
                <a:solidFill>
                  <a:srgbClr val="159A6B"/>
                </a:solidFill>
                <a:latin typeface="微软雅黑"/>
                <a:ea typeface="微软雅黑"/>
                <a:cs typeface="微软雅黑"/>
              </a:rPr>
              <a:t>6项</a:t>
            </a:r>
          </a:p>
        </p:txBody>
      </p:sp>
      <p:sp>
        <p:nvSpPr>
          <p:cNvPr id="110" name="[kpi1_note]"/>
          <p:cNvSpPr txBox="1"/>
          <p:nvPr/>
        </p:nvSpPr>
        <p:spPr>
          <a:xfrm>
            <a:off x="5956300" y="5905500"/>
            <a:ext cx="10668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可进入复制</a:t>
            </a:r>
          </a:p>
        </p:txBody>
      </p:sp>
      <p:cxnSp>
        <p:nvCxnSpPr>
          <p:cNvPr id="111" name="Connector 110"/>
          <p:cNvCxnSpPr/>
          <p:nvPr/>
        </p:nvCxnSpPr>
        <p:spPr>
          <a:xfrm>
            <a:off x="7213600" y="5473700"/>
            <a:ext cx="0" cy="81280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[kpi2_title]"/>
          <p:cNvSpPr txBox="1"/>
          <p:nvPr/>
        </p:nvSpPr>
        <p:spPr>
          <a:xfrm>
            <a:off x="7391400" y="5473700"/>
            <a:ext cx="10668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1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重点短板</a:t>
            </a:r>
          </a:p>
        </p:txBody>
      </p:sp>
      <p:sp>
        <p:nvSpPr>
          <p:cNvPr id="113" name="[kpi2_value]"/>
          <p:cNvSpPr txBox="1"/>
          <p:nvPr/>
        </p:nvSpPr>
        <p:spPr>
          <a:xfrm>
            <a:off x="7391400" y="5638800"/>
            <a:ext cx="10668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2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4项</a:t>
            </a:r>
          </a:p>
        </p:txBody>
      </p:sp>
      <p:sp>
        <p:nvSpPr>
          <p:cNvPr id="114" name="[kpi2_note]"/>
          <p:cNvSpPr txBox="1"/>
          <p:nvPr/>
        </p:nvSpPr>
        <p:spPr>
          <a:xfrm>
            <a:off x="7391400" y="5905500"/>
            <a:ext cx="10668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需专项推进</a:t>
            </a:r>
          </a:p>
        </p:txBody>
      </p:sp>
      <p:cxnSp>
        <p:nvCxnSpPr>
          <p:cNvPr id="115" name="Connector 114"/>
          <p:cNvCxnSpPr/>
          <p:nvPr/>
        </p:nvCxnSpPr>
        <p:spPr>
          <a:xfrm>
            <a:off x="8648700" y="5473700"/>
            <a:ext cx="0" cy="81280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6" name="[kpi3_title]"/>
          <p:cNvSpPr txBox="1"/>
          <p:nvPr/>
        </p:nvSpPr>
        <p:spPr>
          <a:xfrm>
            <a:off x="8826500" y="5473700"/>
            <a:ext cx="10668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1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目标周期</a:t>
            </a:r>
          </a:p>
        </p:txBody>
      </p:sp>
      <p:sp>
        <p:nvSpPr>
          <p:cNvPr id="117" name="[kpi3_value]"/>
          <p:cNvSpPr txBox="1"/>
          <p:nvPr/>
        </p:nvSpPr>
        <p:spPr>
          <a:xfrm>
            <a:off x="8826500" y="5638800"/>
            <a:ext cx="10668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8周</a:t>
            </a:r>
          </a:p>
        </p:txBody>
      </p:sp>
      <p:sp>
        <p:nvSpPr>
          <p:cNvPr id="118" name="[kpi3_note]"/>
          <p:cNvSpPr txBox="1"/>
          <p:nvPr/>
        </p:nvSpPr>
        <p:spPr>
          <a:xfrm>
            <a:off x="8826500" y="5905500"/>
            <a:ext cx="10668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补齐闭环</a:t>
            </a:r>
          </a:p>
        </p:txBody>
      </p:sp>
      <p:cxnSp>
        <p:nvCxnSpPr>
          <p:cNvPr id="119" name="Connector 118"/>
          <p:cNvCxnSpPr/>
          <p:nvPr/>
        </p:nvCxnSpPr>
        <p:spPr>
          <a:xfrm>
            <a:off x="10083800" y="5473700"/>
            <a:ext cx="0" cy="81280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0" name="[kpi4_title]"/>
          <p:cNvSpPr txBox="1"/>
          <p:nvPr/>
        </p:nvSpPr>
        <p:spPr>
          <a:xfrm>
            <a:off x="10261600" y="5473700"/>
            <a:ext cx="10668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1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复用门槛</a:t>
            </a:r>
          </a:p>
        </p:txBody>
      </p:sp>
      <p:sp>
        <p:nvSpPr>
          <p:cNvPr id="121" name="[kpi4_value]"/>
          <p:cNvSpPr txBox="1"/>
          <p:nvPr/>
        </p:nvSpPr>
        <p:spPr>
          <a:xfrm>
            <a:off x="10261600" y="5638800"/>
            <a:ext cx="10668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2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80%</a:t>
            </a:r>
          </a:p>
        </p:txBody>
      </p:sp>
      <p:sp>
        <p:nvSpPr>
          <p:cNvPr id="122" name="[kpi4_note]"/>
          <p:cNvSpPr txBox="1"/>
          <p:nvPr/>
        </p:nvSpPr>
        <p:spPr>
          <a:xfrm>
            <a:off x="10261600" y="5905500"/>
            <a:ext cx="10668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验收通过率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