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智能运维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AI 告警三层收敛: 120 万原始告警压缩至 35 张根因工单, MTTR -88%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762000"/>
            <a:ext cx="1968500" cy="2413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Rectangle 6"/>
          <p:cNvSpPr/>
          <p:nvPr/>
        </p:nvSpPr>
        <p:spPr>
          <a:xfrm>
            <a:off x="381000" y="762000"/>
            <a:ext cx="38100" cy="2413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TextBox 7"/>
          <p:cNvSpPr txBox="1"/>
          <p:nvPr/>
        </p:nvSpPr>
        <p:spPr>
          <a:xfrm>
            <a:off x="495299" y="762000"/>
            <a:ext cx="1803400" cy="241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收敛规模</a:t>
            </a:r>
          </a:p>
        </p:txBody>
      </p:sp>
      <p:sp>
        <p:nvSpPr>
          <p:cNvPr id="9" name="Rectangle 8"/>
          <p:cNvSpPr/>
          <p:nvPr/>
        </p:nvSpPr>
        <p:spPr>
          <a:xfrm>
            <a:off x="8826500" y="762000"/>
            <a:ext cx="2984500" cy="2413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" name="Rectangle 9"/>
          <p:cNvSpPr/>
          <p:nvPr/>
        </p:nvSpPr>
        <p:spPr>
          <a:xfrm>
            <a:off x="8826500" y="762000"/>
            <a:ext cx="38100" cy="2413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" name="TextBox 10"/>
          <p:cNvSpPr txBox="1"/>
          <p:nvPr/>
        </p:nvSpPr>
        <p:spPr>
          <a:xfrm>
            <a:off x="8940800" y="762000"/>
            <a:ext cx="2819400" cy="241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分层机制解析</a:t>
            </a:r>
          </a:p>
        </p:txBody>
      </p:sp>
      <p:sp>
        <p:nvSpPr>
          <p:cNvPr id="12" name="[funnel_caption]"/>
          <p:cNvSpPr txBox="1"/>
          <p:nvPr/>
        </p:nvSpPr>
        <p:spPr>
          <a:xfrm>
            <a:off x="3302000" y="825500"/>
            <a:ext cx="49530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三层漏斗 · 逐层强收窄 90% → 55% → 22%</a:t>
            </a:r>
          </a:p>
        </p:txBody>
      </p:sp>
      <p:sp>
        <p:nvSpPr>
          <p:cNvPr id="13" name="Trapezoid 12"/>
          <p:cNvSpPr/>
          <p:nvPr/>
        </p:nvSpPr>
        <p:spPr>
          <a:xfrm rot="10800000">
            <a:off x="2603500" y="1079500"/>
            <a:ext cx="5715000" cy="1397000"/>
          </a:xfrm>
          <a:prstGeom prst="trapezoid">
            <a:avLst>
              <a:gd name="adj" fmla="val 19444"/>
            </a:avLst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4" name="Trapezoid 13"/>
          <p:cNvSpPr/>
          <p:nvPr/>
        </p:nvSpPr>
        <p:spPr>
          <a:xfrm rot="10800000">
            <a:off x="3714750" y="2540000"/>
            <a:ext cx="3492500" cy="1397000"/>
          </a:xfrm>
          <a:prstGeom prst="trapezoid">
            <a:avLst>
              <a:gd name="adj" fmla="val 30000"/>
            </a:avLst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Trapezoid 14"/>
          <p:cNvSpPr/>
          <p:nvPr/>
        </p:nvSpPr>
        <p:spPr>
          <a:xfrm rot="10800000">
            <a:off x="4762500" y="4000500"/>
            <a:ext cx="1397000" cy="1397000"/>
          </a:xfrm>
          <a:prstGeom prst="trapezoid">
            <a:avLst>
              <a:gd name="adj" fmla="val 25000"/>
            </a:avLst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6" name="Oval 15"/>
          <p:cNvSpPr/>
          <p:nvPr/>
        </p:nvSpPr>
        <p:spPr>
          <a:xfrm>
            <a:off x="5054600" y="1638300"/>
            <a:ext cx="279400" cy="27940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7" name="TextBox 16"/>
          <p:cNvSpPr txBox="1"/>
          <p:nvPr/>
        </p:nvSpPr>
        <p:spPr>
          <a:xfrm>
            <a:off x="5054600" y="1638300"/>
            <a:ext cx="2794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2E75B6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18" name="Oval 17"/>
          <p:cNvSpPr/>
          <p:nvPr/>
        </p:nvSpPr>
        <p:spPr>
          <a:xfrm>
            <a:off x="5537200" y="1638300"/>
            <a:ext cx="279400" cy="889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9" name="Oval 18"/>
          <p:cNvSpPr/>
          <p:nvPr/>
        </p:nvSpPr>
        <p:spPr>
          <a:xfrm>
            <a:off x="5537200" y="1727200"/>
            <a:ext cx="279400" cy="889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0" name="Oval 19"/>
          <p:cNvSpPr/>
          <p:nvPr/>
        </p:nvSpPr>
        <p:spPr>
          <a:xfrm>
            <a:off x="5537200" y="1816100"/>
            <a:ext cx="279400" cy="889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1" name="Oval 20"/>
          <p:cNvSpPr/>
          <p:nvPr/>
        </p:nvSpPr>
        <p:spPr>
          <a:xfrm>
            <a:off x="5054600" y="3098800"/>
            <a:ext cx="279400" cy="27940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2" name="TextBox 21"/>
          <p:cNvSpPr txBox="1"/>
          <p:nvPr/>
        </p:nvSpPr>
        <p:spPr>
          <a:xfrm>
            <a:off x="5054600" y="3098800"/>
            <a:ext cx="2794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2E75B6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23" name="Oval 22"/>
          <p:cNvSpPr/>
          <p:nvPr/>
        </p:nvSpPr>
        <p:spPr>
          <a:xfrm>
            <a:off x="5645150" y="3092450"/>
            <a:ext cx="63500" cy="6350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4" name="Oval 23"/>
          <p:cNvSpPr/>
          <p:nvPr/>
        </p:nvSpPr>
        <p:spPr>
          <a:xfrm>
            <a:off x="5530850" y="3295650"/>
            <a:ext cx="63500" cy="6350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5" name="Oval 24"/>
          <p:cNvSpPr/>
          <p:nvPr/>
        </p:nvSpPr>
        <p:spPr>
          <a:xfrm>
            <a:off x="5759450" y="3295650"/>
            <a:ext cx="63500" cy="6350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6" name="Connector 25"/>
          <p:cNvCxnSpPr/>
          <p:nvPr/>
        </p:nvCxnSpPr>
        <p:spPr>
          <a:xfrm flipH="1">
            <a:off x="5562600" y="3124200"/>
            <a:ext cx="114300" cy="203200"/>
          </a:xfrm>
          <a:prstGeom prst="line">
            <a:avLst/>
          </a:prstGeom>
          <a:ln w="1270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5676900" y="3124200"/>
            <a:ext cx="114300" cy="203200"/>
          </a:xfrm>
          <a:prstGeom prst="line">
            <a:avLst/>
          </a:prstGeom>
          <a:ln w="1270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5562600" y="3327400"/>
            <a:ext cx="228600" cy="0"/>
          </a:xfrm>
          <a:prstGeom prst="line">
            <a:avLst/>
          </a:prstGeom>
          <a:ln w="1270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5321300" y="4559300"/>
            <a:ext cx="279400" cy="27940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0" name="TextBox 29"/>
          <p:cNvSpPr txBox="1"/>
          <p:nvPr/>
        </p:nvSpPr>
        <p:spPr>
          <a:xfrm>
            <a:off x="5321300" y="4559300"/>
            <a:ext cx="2794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905249" y="1993899"/>
            <a:ext cx="952500" cy="2540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E75B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2" name="[src1]"/>
          <p:cNvSpPr txBox="1"/>
          <p:nvPr/>
        </p:nvSpPr>
        <p:spPr>
          <a:xfrm>
            <a:off x="3905249" y="1993899"/>
            <a:ext cx="952500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NE 告警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4984750" y="1993899"/>
            <a:ext cx="952500" cy="2540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E75B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[src2]"/>
          <p:cNvSpPr txBox="1"/>
          <p:nvPr/>
        </p:nvSpPr>
        <p:spPr>
          <a:xfrm>
            <a:off x="4984750" y="1993899"/>
            <a:ext cx="952500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性能事件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064250" y="1993899"/>
            <a:ext cx="952500" cy="2540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E75B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6" name="[src3]"/>
          <p:cNvSpPr txBox="1"/>
          <p:nvPr/>
        </p:nvSpPr>
        <p:spPr>
          <a:xfrm>
            <a:off x="6064250" y="1993899"/>
            <a:ext cx="952500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运行日志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2476500" y="2362200"/>
            <a:ext cx="107950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8" name="[trans1_kpi]"/>
          <p:cNvSpPr txBox="1"/>
          <p:nvPr/>
        </p:nvSpPr>
        <p:spPr>
          <a:xfrm>
            <a:off x="2476500" y="2362200"/>
            <a:ext cx="1079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压缩 99.6%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3429000" y="3797300"/>
            <a:ext cx="114300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[trans2_kpi]"/>
          <p:cNvSpPr txBox="1"/>
          <p:nvPr/>
        </p:nvSpPr>
        <p:spPr>
          <a:xfrm>
            <a:off x="3429000" y="3797300"/>
            <a:ext cx="1143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收敛 137:1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413500" y="3860800"/>
            <a:ext cx="1587500" cy="3048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B90A0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2" name="[total_kpi]"/>
          <p:cNvSpPr txBox="1"/>
          <p:nvPr/>
        </p:nvSpPr>
        <p:spPr>
          <a:xfrm>
            <a:off x="6413500" y="3860800"/>
            <a:ext cx="1587500" cy="304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端到端压缩 34000:1</a:t>
            </a:r>
          </a:p>
        </p:txBody>
      </p:sp>
      <p:sp>
        <p:nvSpPr>
          <p:cNvPr id="43" name="[layer1_name]"/>
          <p:cNvSpPr txBox="1"/>
          <p:nvPr/>
        </p:nvSpPr>
        <p:spPr>
          <a:xfrm>
            <a:off x="381000" y="1282700"/>
            <a:ext cx="1968500" cy="241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全量采集层</a:t>
            </a:r>
          </a:p>
        </p:txBody>
      </p:sp>
      <p:sp>
        <p:nvSpPr>
          <p:cNvPr id="44" name="[layer1_kpi]"/>
          <p:cNvSpPr txBox="1"/>
          <p:nvPr/>
        </p:nvSpPr>
        <p:spPr>
          <a:xfrm>
            <a:off x="381000" y="1510474"/>
            <a:ext cx="1968500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1.2M 条/日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81000" y="1993899"/>
            <a:ext cx="19685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Layer 1 · Input</a:t>
            </a:r>
          </a:p>
        </p:txBody>
      </p:sp>
      <p:cxnSp>
        <p:nvCxnSpPr>
          <p:cNvPr id="46" name="Connector 45"/>
          <p:cNvCxnSpPr/>
          <p:nvPr/>
        </p:nvCxnSpPr>
        <p:spPr>
          <a:xfrm>
            <a:off x="2362200" y="1778000"/>
            <a:ext cx="762000" cy="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[layer2_name]"/>
          <p:cNvSpPr txBox="1"/>
          <p:nvPr/>
        </p:nvSpPr>
        <p:spPr>
          <a:xfrm>
            <a:off x="381000" y="2743200"/>
            <a:ext cx="1968500" cy="241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关联聚类层</a:t>
            </a:r>
          </a:p>
        </p:txBody>
      </p:sp>
      <p:sp>
        <p:nvSpPr>
          <p:cNvPr id="48" name="[layer2_kpi]"/>
          <p:cNvSpPr txBox="1"/>
          <p:nvPr/>
        </p:nvSpPr>
        <p:spPr>
          <a:xfrm>
            <a:off x="381000" y="2970974"/>
            <a:ext cx="1968500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4.8K 簇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81000" y="3454400"/>
            <a:ext cx="19685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Layer 2 · Refine</a:t>
            </a:r>
          </a:p>
        </p:txBody>
      </p:sp>
      <p:cxnSp>
        <p:nvCxnSpPr>
          <p:cNvPr id="50" name="Connector 49"/>
          <p:cNvCxnSpPr/>
          <p:nvPr/>
        </p:nvCxnSpPr>
        <p:spPr>
          <a:xfrm>
            <a:off x="2362200" y="3238500"/>
            <a:ext cx="1828799" cy="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[layer3_name]"/>
          <p:cNvSpPr txBox="1"/>
          <p:nvPr/>
        </p:nvSpPr>
        <p:spPr>
          <a:xfrm>
            <a:off x="381000" y="4203700"/>
            <a:ext cx="1968500" cy="241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根因定位层</a:t>
            </a:r>
          </a:p>
        </p:txBody>
      </p:sp>
      <p:sp>
        <p:nvSpPr>
          <p:cNvPr id="52" name="[layer3_kpi]"/>
          <p:cNvSpPr txBox="1"/>
          <p:nvPr/>
        </p:nvSpPr>
        <p:spPr>
          <a:xfrm>
            <a:off x="381000" y="4431474"/>
            <a:ext cx="1968500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35 单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81000" y="4914900"/>
            <a:ext cx="19685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Layer 3 · Output</a:t>
            </a:r>
          </a:p>
        </p:txBody>
      </p:sp>
      <p:cxnSp>
        <p:nvCxnSpPr>
          <p:cNvPr id="54" name="Connector 53"/>
          <p:cNvCxnSpPr/>
          <p:nvPr/>
        </p:nvCxnSpPr>
        <p:spPr>
          <a:xfrm>
            <a:off x="2362200" y="4699000"/>
            <a:ext cx="2540000" cy="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381000" y="5157216"/>
            <a:ext cx="2095499" cy="18846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逐层相对量级 (示意)</a:t>
            </a:r>
          </a:p>
        </p:txBody>
      </p:sp>
      <p:cxnSp>
        <p:nvCxnSpPr>
          <p:cNvPr id="56" name="Connector 55"/>
          <p:cNvCxnSpPr/>
          <p:nvPr/>
        </p:nvCxnSpPr>
        <p:spPr>
          <a:xfrm>
            <a:off x="444500" y="6045200"/>
            <a:ext cx="19685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641350" y="5527040"/>
            <a:ext cx="328083" cy="518160"/>
          </a:xfrm>
          <a:prstGeom prst="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8" name="TextBox 57"/>
          <p:cNvSpPr txBox="1"/>
          <p:nvPr/>
        </p:nvSpPr>
        <p:spPr>
          <a:xfrm>
            <a:off x="477308" y="5341556"/>
            <a:ext cx="656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100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77308" y="6083300"/>
            <a:ext cx="656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L1</a:t>
            </a:r>
          </a:p>
        </p:txBody>
      </p:sp>
      <p:sp>
        <p:nvSpPr>
          <p:cNvPr id="60" name="Rectangle 59"/>
          <p:cNvSpPr/>
          <p:nvPr/>
        </p:nvSpPr>
        <p:spPr>
          <a:xfrm>
            <a:off x="1297516" y="5900115"/>
            <a:ext cx="328083" cy="145084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1" name="TextBox 60"/>
          <p:cNvSpPr txBox="1"/>
          <p:nvPr/>
        </p:nvSpPr>
        <p:spPr>
          <a:xfrm>
            <a:off x="1133475" y="5714631"/>
            <a:ext cx="656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28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133475" y="6083300"/>
            <a:ext cx="656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L2</a:t>
            </a:r>
          </a:p>
        </p:txBody>
      </p:sp>
      <p:sp>
        <p:nvSpPr>
          <p:cNvPr id="63" name="Rectangle 62"/>
          <p:cNvSpPr/>
          <p:nvPr/>
        </p:nvSpPr>
        <p:spPr>
          <a:xfrm>
            <a:off x="1953683" y="6014110"/>
            <a:ext cx="328083" cy="31089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4" name="TextBox 63"/>
          <p:cNvSpPr txBox="1"/>
          <p:nvPr/>
        </p:nvSpPr>
        <p:spPr>
          <a:xfrm>
            <a:off x="1789641" y="5828626"/>
            <a:ext cx="656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6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789641" y="6083300"/>
            <a:ext cx="656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L3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8826500" y="1079500"/>
            <a:ext cx="2984500" cy="1587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7" name="Rectangle 66"/>
          <p:cNvSpPr/>
          <p:nvPr/>
        </p:nvSpPr>
        <p:spPr>
          <a:xfrm>
            <a:off x="8826500" y="1079500"/>
            <a:ext cx="2984500" cy="38100"/>
          </a:xfrm>
          <a:prstGeom prst="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8" name="[layer1_bullets]"/>
          <p:cNvSpPr txBox="1"/>
          <p:nvPr/>
        </p:nvSpPr>
        <p:spPr>
          <a:xfrm>
            <a:off x="8953500" y="1206500"/>
            <a:ext cx="2730500" cy="1333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全网 NE 告警、性能事件与运行日志三源在本层统一汇聚, 经 Flink 流式接入稳定承载 45K TPS 峰值流量; 5 分钟滑动窗口去重先行压降 38% 冗余, 异常样本秒级旁路缓存, 保证高峰时段不丢数、不阻塞下游关联分析, 为后续逐层收敛提供完整可信的输入。</a:t>
            </a:r>
          </a:p>
        </p:txBody>
      </p:sp>
      <p:cxnSp>
        <p:nvCxnSpPr>
          <p:cNvPr id="69" name="Connector 68"/>
          <p:cNvCxnSpPr/>
          <p:nvPr/>
        </p:nvCxnSpPr>
        <p:spPr>
          <a:xfrm>
            <a:off x="7797800" y="1778000"/>
            <a:ext cx="996950" cy="6350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Rounded Rectangle 69"/>
          <p:cNvSpPr/>
          <p:nvPr/>
        </p:nvSpPr>
        <p:spPr>
          <a:xfrm>
            <a:off x="8826500" y="2794000"/>
            <a:ext cx="2984500" cy="1587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1" name="Rectangle 70"/>
          <p:cNvSpPr/>
          <p:nvPr/>
        </p:nvSpPr>
        <p:spPr>
          <a:xfrm>
            <a:off x="8826500" y="2794000"/>
            <a:ext cx="2984500" cy="381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2" name="[layer2_bullets]"/>
          <p:cNvSpPr txBox="1"/>
          <p:nvPr/>
        </p:nvSpPr>
        <p:spPr>
          <a:xfrm>
            <a:off x="8953500" y="2904236"/>
            <a:ext cx="2730500" cy="1367028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本层以拓扑与时序双维关联将跨域告警自动归簇, GNN 传播模型精准识别衍生告警并剥离噪声; 单层压缩比达到 250:1, 归簇准确率 96.5%, 同时在簇内完成根因候选排序并输出置信度, 使海量告警在进入定位层之前已收敛为可解释的少量事件簇。</a:t>
            </a:r>
          </a:p>
        </p:txBody>
      </p:sp>
      <p:cxnSp>
        <p:nvCxnSpPr>
          <p:cNvPr id="73" name="Connector 72"/>
          <p:cNvCxnSpPr/>
          <p:nvPr/>
        </p:nvCxnSpPr>
        <p:spPr>
          <a:xfrm>
            <a:off x="6718300" y="3238500"/>
            <a:ext cx="2076450" cy="31750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Rounded Rectangle 73"/>
          <p:cNvSpPr/>
          <p:nvPr/>
        </p:nvSpPr>
        <p:spPr>
          <a:xfrm>
            <a:off x="8826500" y="4508500"/>
            <a:ext cx="2984500" cy="1587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5" name="Rectangle 74"/>
          <p:cNvSpPr/>
          <p:nvPr/>
        </p:nvSpPr>
        <p:spPr>
          <a:xfrm>
            <a:off x="8826500" y="4508500"/>
            <a:ext cx="2984500" cy="381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6" name="[layer3_bullets]"/>
          <p:cNvSpPr txBox="1"/>
          <p:nvPr/>
        </p:nvSpPr>
        <p:spPr>
          <a:xfrm>
            <a:off x="8953500" y="4618736"/>
            <a:ext cx="2730500" cy="1367028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末层由大模型完成根因推理, 自动生成工单并派发至责任组, Top1 根因命中率 91%, 平均定位用时 4.2 分钟; 处置建议自动引用知识库 Top3 历史方案, 全程闭环跟踪直至验收归档, 确保每一张根因工单都可执行、可追溯、可度量。</a:t>
            </a:r>
          </a:p>
        </p:txBody>
      </p:sp>
      <p:cxnSp>
        <p:nvCxnSpPr>
          <p:cNvPr id="77" name="Connector 76"/>
          <p:cNvCxnSpPr/>
          <p:nvPr/>
        </p:nvCxnSpPr>
        <p:spPr>
          <a:xfrm>
            <a:off x="6019800" y="4699000"/>
            <a:ext cx="2774950" cy="57150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Connector 77"/>
          <p:cNvCxnSpPr/>
          <p:nvPr/>
        </p:nvCxnSpPr>
        <p:spPr>
          <a:xfrm>
            <a:off x="5461000" y="5435600"/>
            <a:ext cx="0" cy="266700"/>
          </a:xfrm>
          <a:prstGeom prst="line">
            <a:avLst/>
          </a:prstGeom>
          <a:ln w="31750">
            <a:solidFill>
              <a:srgbClr val="B90A0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" name="Rounded Rectangle 78"/>
          <p:cNvSpPr/>
          <p:nvPr/>
        </p:nvSpPr>
        <p:spPr>
          <a:xfrm>
            <a:off x="3238500" y="5765800"/>
            <a:ext cx="4445000" cy="3937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0" name="[output_concl]"/>
          <p:cNvSpPr txBox="1"/>
          <p:nvPr/>
        </p:nvSpPr>
        <p:spPr>
          <a:xfrm>
            <a:off x="3238500" y="5765800"/>
            <a:ext cx="4445000" cy="393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MTTR 92 分钟 → 11 分钟, 夜间值守人力释放 60%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