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自智网络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自智网络演进: L3 条件自治规模商用, 2028 迈向 L4 高度自治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698500" y="6102350"/>
            <a:ext cx="8191500" cy="0"/>
          </a:xfrm>
          <a:prstGeom prst="line">
            <a:avLst/>
          </a:prstGeom>
          <a:ln w="12700">
            <a:solidFill>
              <a:srgbClr val="BFBFBF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762000" y="4699000"/>
            <a:ext cx="1568450" cy="1397000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TextBox 7"/>
          <p:cNvSpPr txBox="1"/>
          <p:nvPr/>
        </p:nvSpPr>
        <p:spPr>
          <a:xfrm>
            <a:off x="762000" y="4688459"/>
            <a:ext cx="1568450" cy="402082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L1</a:t>
            </a:r>
          </a:p>
        </p:txBody>
      </p:sp>
      <p:sp>
        <p:nvSpPr>
          <p:cNvPr id="9" name="[lv1_name]"/>
          <p:cNvSpPr txBox="1"/>
          <p:nvPr/>
        </p:nvSpPr>
        <p:spPr>
          <a:xfrm>
            <a:off x="825500" y="5012817"/>
            <a:ext cx="1441450" cy="235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辅助运维</a:t>
            </a:r>
          </a:p>
        </p:txBody>
      </p:sp>
      <p:sp>
        <p:nvSpPr>
          <p:cNvPr id="10" name="[lv1_desc]"/>
          <p:cNvSpPr txBox="1"/>
          <p:nvPr/>
        </p:nvSpPr>
        <p:spPr>
          <a:xfrm>
            <a:off x="787400" y="3810000"/>
            <a:ext cx="1517650" cy="838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人工为主, 系统仅提供数据采集与监控工具, 排障依赖个人经验, 跨部门工单流转周期以天计</a:t>
            </a:r>
          </a:p>
        </p:txBody>
      </p:sp>
      <p:sp>
        <p:nvSpPr>
          <p:cNvPr id="11" name="Oval 10"/>
          <p:cNvSpPr/>
          <p:nvPr/>
        </p:nvSpPr>
        <p:spPr>
          <a:xfrm>
            <a:off x="1490344" y="5613400"/>
            <a:ext cx="111760" cy="111760"/>
          </a:xfrm>
          <a:prstGeom prst="ellipse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2" name="Chord 11"/>
          <p:cNvSpPr/>
          <p:nvPr/>
        </p:nvSpPr>
        <p:spPr>
          <a:xfrm>
            <a:off x="1431925" y="5739130"/>
            <a:ext cx="228600" cy="223520"/>
          </a:xfrm>
          <a:prstGeom prst="chord">
            <a:avLst>
              <a:gd name="adj1" fmla="val 18000000"/>
              <a:gd name="adj2" fmla="val 0"/>
            </a:avLst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3" name="TextBox 12"/>
          <p:cNvSpPr txBox="1"/>
          <p:nvPr/>
        </p:nvSpPr>
        <p:spPr>
          <a:xfrm>
            <a:off x="762000" y="6159500"/>
            <a:ext cx="156845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2023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368550" y="3937000"/>
            <a:ext cx="1568450" cy="2159000"/>
          </a:xfrm>
          <a:prstGeom prst="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TextBox 14"/>
          <p:cNvSpPr txBox="1"/>
          <p:nvPr/>
        </p:nvSpPr>
        <p:spPr>
          <a:xfrm>
            <a:off x="2368550" y="3926459"/>
            <a:ext cx="1568450" cy="402082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L2</a:t>
            </a:r>
          </a:p>
        </p:txBody>
      </p:sp>
      <p:sp>
        <p:nvSpPr>
          <p:cNvPr id="16" name="[lv2_name]"/>
          <p:cNvSpPr txBox="1"/>
          <p:nvPr/>
        </p:nvSpPr>
        <p:spPr>
          <a:xfrm>
            <a:off x="2432050" y="4250817"/>
            <a:ext cx="1441450" cy="235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部分自治</a:t>
            </a:r>
          </a:p>
        </p:txBody>
      </p:sp>
      <p:sp>
        <p:nvSpPr>
          <p:cNvPr id="17" name="[lv2_desc]"/>
          <p:cNvSpPr txBox="1"/>
          <p:nvPr/>
        </p:nvSpPr>
        <p:spPr>
          <a:xfrm>
            <a:off x="2372487" y="3048000"/>
            <a:ext cx="1560576" cy="838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高频重复任务脚本化执行, 配置下发与例行巡检自动化, 故障定界仍依赖专家经验, 夜间值守压力大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51175" y="4851400"/>
            <a:ext cx="203200" cy="279400"/>
          </a:xfrm>
          <a:prstGeom prst="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9" name="Connector 18"/>
          <p:cNvCxnSpPr/>
          <p:nvPr/>
        </p:nvCxnSpPr>
        <p:spPr>
          <a:xfrm>
            <a:off x="3089275" y="4927600"/>
            <a:ext cx="12700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3089275" y="4991100"/>
            <a:ext cx="12700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3089275" y="5054600"/>
            <a:ext cx="12700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[lv2_metric_label]"/>
          <p:cNvSpPr txBox="1"/>
          <p:nvPr/>
        </p:nvSpPr>
        <p:spPr>
          <a:xfrm>
            <a:off x="2368550" y="5207000"/>
            <a:ext cx="1568450" cy="139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现网渗透率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368550" y="5309108"/>
            <a:ext cx="1568450" cy="354584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68%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68550" y="6159500"/>
            <a:ext cx="156845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2024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975100" y="3175000"/>
            <a:ext cx="1568450" cy="29210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6" name="TextBox 25"/>
          <p:cNvSpPr txBox="1"/>
          <p:nvPr/>
        </p:nvSpPr>
        <p:spPr>
          <a:xfrm>
            <a:off x="3975100" y="3164459"/>
            <a:ext cx="1568450" cy="402082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L3</a:t>
            </a:r>
          </a:p>
        </p:txBody>
      </p:sp>
      <p:sp>
        <p:nvSpPr>
          <p:cNvPr id="27" name="[lv3_name]"/>
          <p:cNvSpPr txBox="1"/>
          <p:nvPr/>
        </p:nvSpPr>
        <p:spPr>
          <a:xfrm>
            <a:off x="4038600" y="3488816"/>
            <a:ext cx="1441450" cy="235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条件自治</a:t>
            </a:r>
          </a:p>
        </p:txBody>
      </p:sp>
      <p:sp>
        <p:nvSpPr>
          <p:cNvPr id="28" name="[lv3_desc]"/>
          <p:cNvSpPr txBox="1"/>
          <p:nvPr/>
        </p:nvSpPr>
        <p:spPr>
          <a:xfrm>
            <a:off x="4014787" y="3759199"/>
            <a:ext cx="1489075" cy="609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意图驱动闭环: 已知场景自动决策、自动执行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45012" y="4434967"/>
            <a:ext cx="428625" cy="464566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⚙</a:t>
            </a:r>
          </a:p>
        </p:txBody>
      </p:sp>
      <p:sp>
        <p:nvSpPr>
          <p:cNvPr id="30" name="[lv3_metric_label]"/>
          <p:cNvSpPr txBox="1"/>
          <p:nvPr/>
        </p:nvSpPr>
        <p:spPr>
          <a:xfrm>
            <a:off x="3975100" y="5207000"/>
            <a:ext cx="1568450" cy="139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现网渗透率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975100" y="5309108"/>
            <a:ext cx="1568450" cy="354584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30%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75100" y="6159500"/>
            <a:ext cx="156845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2025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581650" y="2413000"/>
            <a:ext cx="1568450" cy="36830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TextBox 33"/>
          <p:cNvSpPr txBox="1"/>
          <p:nvPr/>
        </p:nvSpPr>
        <p:spPr>
          <a:xfrm>
            <a:off x="5581650" y="2402459"/>
            <a:ext cx="1568450" cy="402082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L4</a:t>
            </a:r>
          </a:p>
        </p:txBody>
      </p:sp>
      <p:sp>
        <p:nvSpPr>
          <p:cNvPr id="35" name="[lv4_name]"/>
          <p:cNvSpPr txBox="1"/>
          <p:nvPr/>
        </p:nvSpPr>
        <p:spPr>
          <a:xfrm>
            <a:off x="5645150" y="2726817"/>
            <a:ext cx="1441450" cy="235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高度自治</a:t>
            </a:r>
          </a:p>
        </p:txBody>
      </p:sp>
      <p:sp>
        <p:nvSpPr>
          <p:cNvPr id="36" name="[lv4_desc]"/>
          <p:cNvSpPr txBox="1"/>
          <p:nvPr/>
        </p:nvSpPr>
        <p:spPr>
          <a:xfrm>
            <a:off x="5670550" y="2997200"/>
            <a:ext cx="1390650" cy="1219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全场景预测性自优化, 风险提前识别与规避, 人员仅处理少量例外事件, 跨域协同决策由系统自主完成, 例外工单占比 &lt;5%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83300" y="4431728"/>
            <a:ext cx="565150" cy="43294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⚡</a:t>
            </a:r>
          </a:p>
        </p:txBody>
      </p:sp>
      <p:sp>
        <p:nvSpPr>
          <p:cNvPr id="38" name="[lv4_metric_label]"/>
          <p:cNvSpPr txBox="1"/>
          <p:nvPr/>
        </p:nvSpPr>
        <p:spPr>
          <a:xfrm>
            <a:off x="5581650" y="5207000"/>
            <a:ext cx="1568450" cy="139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现网渗透率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581650" y="5309108"/>
            <a:ext cx="1568450" cy="354584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8%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581650" y="6159500"/>
            <a:ext cx="156845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2026-27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188200" y="1651000"/>
            <a:ext cx="1568450" cy="44450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2" name="TextBox 41"/>
          <p:cNvSpPr txBox="1"/>
          <p:nvPr/>
        </p:nvSpPr>
        <p:spPr>
          <a:xfrm>
            <a:off x="7188200" y="1640458"/>
            <a:ext cx="1568450" cy="402082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L5</a:t>
            </a:r>
          </a:p>
        </p:txBody>
      </p:sp>
      <p:sp>
        <p:nvSpPr>
          <p:cNvPr id="43" name="[lv5_name]"/>
          <p:cNvSpPr txBox="1"/>
          <p:nvPr/>
        </p:nvSpPr>
        <p:spPr>
          <a:xfrm>
            <a:off x="7251700" y="1964816"/>
            <a:ext cx="1441450" cy="235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完全自治</a:t>
            </a:r>
          </a:p>
        </p:txBody>
      </p:sp>
      <p:sp>
        <p:nvSpPr>
          <p:cNvPr id="44" name="[lv5_desc]"/>
          <p:cNvSpPr txBox="1"/>
          <p:nvPr/>
        </p:nvSpPr>
        <p:spPr>
          <a:xfrm>
            <a:off x="7277100" y="2235200"/>
            <a:ext cx="1390650" cy="1219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跨域自学习自演进, 网络全生命周期零人工干预, 新业务开通、故障恢复、能效优化全部自治完成, 体验劣化自动预防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753349" y="3520566"/>
            <a:ext cx="438150" cy="464566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☁</a:t>
            </a:r>
          </a:p>
        </p:txBody>
      </p:sp>
      <p:sp>
        <p:nvSpPr>
          <p:cNvPr id="46" name="[lv5_metric_label]"/>
          <p:cNvSpPr txBox="1"/>
          <p:nvPr/>
        </p:nvSpPr>
        <p:spPr>
          <a:xfrm>
            <a:off x="7188200" y="5207000"/>
            <a:ext cx="1568450" cy="139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现网渗透率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88200" y="5309108"/>
            <a:ext cx="1568450" cy="354584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TBD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188200" y="6159500"/>
            <a:ext cx="156845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2028+</a:t>
            </a:r>
          </a:p>
        </p:txBody>
      </p:sp>
      <p:sp>
        <p:nvSpPr>
          <p:cNvPr id="49" name="[lv5_traits]"/>
          <p:cNvSpPr txBox="1"/>
          <p:nvPr/>
        </p:nvSpPr>
        <p:spPr>
          <a:xfrm>
            <a:off x="7277100" y="4089400"/>
            <a:ext cx="1390650" cy="952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网络具备自学习与自演进能力, 策略自动生成、模型在线进化, 全程零接触无人值守, 跨域端到端协同自治, 体验劣化自动预防。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924300" y="3124200"/>
            <a:ext cx="1670050" cy="3009900"/>
          </a:xfrm>
          <a:prstGeom prst="roundRect">
            <a:avLst/>
          </a:prstGeom>
          <a:noFill/>
          <a:ln w="22860">
            <a:solidFill>
              <a:srgbClr val="B90A0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1" name="Rounded Rectangle 50"/>
          <p:cNvSpPr/>
          <p:nvPr/>
        </p:nvSpPr>
        <p:spPr>
          <a:xfrm>
            <a:off x="3873499" y="2667000"/>
            <a:ext cx="1778000" cy="3048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B90A0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2" name="[current_pos]"/>
          <p:cNvSpPr txBox="1"/>
          <p:nvPr/>
        </p:nvSpPr>
        <p:spPr>
          <a:xfrm>
            <a:off x="3873499" y="2667000"/>
            <a:ext cx="17780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当前: L3 条件自治</a:t>
            </a:r>
          </a:p>
        </p:txBody>
      </p:sp>
      <p:cxnSp>
        <p:nvCxnSpPr>
          <p:cNvPr id="53" name="Connector 52"/>
          <p:cNvCxnSpPr/>
          <p:nvPr/>
        </p:nvCxnSpPr>
        <p:spPr>
          <a:xfrm>
            <a:off x="4762500" y="2984500"/>
            <a:ext cx="0" cy="165100"/>
          </a:xfrm>
          <a:prstGeom prst="line">
            <a:avLst/>
          </a:prstGeom>
          <a:ln w="2032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[trend_chart_title]"/>
          <p:cNvSpPr txBox="1"/>
          <p:nvPr/>
        </p:nvSpPr>
        <p:spPr>
          <a:xfrm>
            <a:off x="825500" y="859091"/>
            <a:ext cx="2730500" cy="21221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全网自动化率趋势 (%)</a:t>
            </a:r>
          </a:p>
        </p:txBody>
      </p:sp>
      <p:cxnSp>
        <p:nvCxnSpPr>
          <p:cNvPr id="55" name="Connector 54"/>
          <p:cNvCxnSpPr/>
          <p:nvPr/>
        </p:nvCxnSpPr>
        <p:spPr>
          <a:xfrm>
            <a:off x="914400" y="2286000"/>
            <a:ext cx="25527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nector 55"/>
          <p:cNvCxnSpPr/>
          <p:nvPr/>
        </p:nvCxnSpPr>
        <p:spPr>
          <a:xfrm flipV="1">
            <a:off x="914400" y="1143000"/>
            <a:ext cx="0" cy="114300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nector 56"/>
          <p:cNvCxnSpPr/>
          <p:nvPr/>
        </p:nvCxnSpPr>
        <p:spPr>
          <a:xfrm flipV="1">
            <a:off x="1079500" y="1944076"/>
            <a:ext cx="568325" cy="146539"/>
          </a:xfrm>
          <a:prstGeom prst="line">
            <a:avLst/>
          </a:prstGeom>
          <a:ln w="2286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 57"/>
          <p:cNvCxnSpPr/>
          <p:nvPr/>
        </p:nvCxnSpPr>
        <p:spPr>
          <a:xfrm flipV="1">
            <a:off x="1647825" y="1748692"/>
            <a:ext cx="568325" cy="195384"/>
          </a:xfrm>
          <a:prstGeom prst="line">
            <a:avLst/>
          </a:prstGeom>
          <a:ln w="2286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Connector 58"/>
          <p:cNvCxnSpPr/>
          <p:nvPr/>
        </p:nvCxnSpPr>
        <p:spPr>
          <a:xfrm flipV="1">
            <a:off x="2216150" y="1582615"/>
            <a:ext cx="568325" cy="166077"/>
          </a:xfrm>
          <a:prstGeom prst="line">
            <a:avLst/>
          </a:prstGeom>
          <a:ln w="2286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onnector 59"/>
          <p:cNvCxnSpPr/>
          <p:nvPr/>
        </p:nvCxnSpPr>
        <p:spPr>
          <a:xfrm flipV="1">
            <a:off x="2784475" y="1406769"/>
            <a:ext cx="568325" cy="175846"/>
          </a:xfrm>
          <a:prstGeom prst="line">
            <a:avLst/>
          </a:prstGeom>
          <a:ln w="2286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1047749" y="2058865"/>
            <a:ext cx="63500" cy="63500"/>
          </a:xfrm>
          <a:prstGeom prst="ellipse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2" name="TextBox 61"/>
          <p:cNvSpPr txBox="1"/>
          <p:nvPr/>
        </p:nvSpPr>
        <p:spPr>
          <a:xfrm>
            <a:off x="927100" y="1877318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20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89000" y="23076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2023</a:t>
            </a:r>
          </a:p>
        </p:txBody>
      </p:sp>
      <p:sp>
        <p:nvSpPr>
          <p:cNvPr id="64" name="Oval 63"/>
          <p:cNvSpPr/>
          <p:nvPr/>
        </p:nvSpPr>
        <p:spPr>
          <a:xfrm>
            <a:off x="1616075" y="1912326"/>
            <a:ext cx="63500" cy="63500"/>
          </a:xfrm>
          <a:prstGeom prst="ellipse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5" name="TextBox 64"/>
          <p:cNvSpPr txBox="1"/>
          <p:nvPr/>
        </p:nvSpPr>
        <p:spPr>
          <a:xfrm>
            <a:off x="1495425" y="1730779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35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457325" y="23076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2024</a:t>
            </a:r>
          </a:p>
        </p:txBody>
      </p:sp>
      <p:sp>
        <p:nvSpPr>
          <p:cNvPr id="67" name="Oval 66"/>
          <p:cNvSpPr/>
          <p:nvPr/>
        </p:nvSpPr>
        <p:spPr>
          <a:xfrm>
            <a:off x="2184400" y="1716942"/>
            <a:ext cx="63500" cy="63500"/>
          </a:xfrm>
          <a:prstGeom prst="ellipse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8" name="TextBox 67"/>
          <p:cNvSpPr txBox="1"/>
          <p:nvPr/>
        </p:nvSpPr>
        <p:spPr>
          <a:xfrm>
            <a:off x="2063750" y="1535395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55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025650" y="23076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2025</a:t>
            </a:r>
          </a:p>
        </p:txBody>
      </p:sp>
      <p:sp>
        <p:nvSpPr>
          <p:cNvPr id="70" name="Oval 69"/>
          <p:cNvSpPr/>
          <p:nvPr/>
        </p:nvSpPr>
        <p:spPr>
          <a:xfrm>
            <a:off x="2752725" y="1550865"/>
            <a:ext cx="63500" cy="63500"/>
          </a:xfrm>
          <a:prstGeom prst="ellipse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1" name="TextBox 70"/>
          <p:cNvSpPr txBox="1"/>
          <p:nvPr/>
        </p:nvSpPr>
        <p:spPr>
          <a:xfrm>
            <a:off x="2632075" y="1369318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72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593975" y="23076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2026</a:t>
            </a:r>
          </a:p>
        </p:txBody>
      </p:sp>
      <p:sp>
        <p:nvSpPr>
          <p:cNvPr id="73" name="Oval 72"/>
          <p:cNvSpPr/>
          <p:nvPr/>
        </p:nvSpPr>
        <p:spPr>
          <a:xfrm>
            <a:off x="3321050" y="1375019"/>
            <a:ext cx="63500" cy="63500"/>
          </a:xfrm>
          <a:prstGeom prst="ellipse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4" name="TextBox 73"/>
          <p:cNvSpPr txBox="1"/>
          <p:nvPr/>
        </p:nvSpPr>
        <p:spPr>
          <a:xfrm>
            <a:off x="3200400" y="1193472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90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162300" y="23076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2027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825500" y="2628900"/>
            <a:ext cx="130175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7" name="[left_kpi1]"/>
          <p:cNvSpPr txBox="1"/>
          <p:nvPr/>
        </p:nvSpPr>
        <p:spPr>
          <a:xfrm>
            <a:off x="825500" y="2628900"/>
            <a:ext cx="130175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人工干预 -55%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254250" y="2628900"/>
            <a:ext cx="130175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9" name="[left_kpi2]"/>
          <p:cNvSpPr txBox="1"/>
          <p:nvPr/>
        </p:nvSpPr>
        <p:spPr>
          <a:xfrm>
            <a:off x="2254250" y="2628900"/>
            <a:ext cx="130175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可用率 99.99%</a:t>
            </a:r>
          </a:p>
        </p:txBody>
      </p:sp>
      <p:sp>
        <p:nvSpPr>
          <p:cNvPr id="80" name="[driver_title]"/>
          <p:cNvSpPr txBox="1"/>
          <p:nvPr/>
        </p:nvSpPr>
        <p:spPr>
          <a:xfrm>
            <a:off x="787400" y="2984500"/>
            <a:ext cx="154305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演进三大驱动力</a:t>
            </a:r>
          </a:p>
        </p:txBody>
      </p:sp>
      <p:sp>
        <p:nvSpPr>
          <p:cNvPr id="81" name="[driver_bullets]"/>
          <p:cNvSpPr txBox="1"/>
          <p:nvPr/>
        </p:nvSpPr>
        <p:spPr>
          <a:xfrm>
            <a:off x="787400" y="3175000"/>
            <a:ext cx="1543050" cy="5842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大模型原生网元、数字孪生仿真底座与意图驱动闭环管理三股力量, 共同推动自治等级持续跃迁。</a:t>
            </a:r>
          </a:p>
        </p:txBody>
      </p:sp>
      <p:cxnSp>
        <p:nvCxnSpPr>
          <p:cNvPr id="82" name="Connector 81"/>
          <p:cNvCxnSpPr/>
          <p:nvPr/>
        </p:nvCxnSpPr>
        <p:spPr>
          <a:xfrm flipV="1">
            <a:off x="3683000" y="1143000"/>
            <a:ext cx="3619500" cy="12700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[trend_note]"/>
          <p:cNvSpPr txBox="1"/>
          <p:nvPr/>
        </p:nvSpPr>
        <p:spPr>
          <a:xfrm>
            <a:off x="5270500" y="1244600"/>
            <a:ext cx="19050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自治能力持续演进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7366000" y="1244600"/>
            <a:ext cx="1333500" cy="2921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B90A0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5" name="[target_note]"/>
          <p:cNvSpPr txBox="1"/>
          <p:nvPr/>
        </p:nvSpPr>
        <p:spPr>
          <a:xfrm>
            <a:off x="7366000" y="1244600"/>
            <a:ext cx="13335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2028: L4 规模商用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9017000" y="825500"/>
            <a:ext cx="2794000" cy="5397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7" name="Rectangle 86"/>
          <p:cNvSpPr/>
          <p:nvPr/>
        </p:nvSpPr>
        <p:spPr>
          <a:xfrm>
            <a:off x="9017000" y="825500"/>
            <a:ext cx="27940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8" name="Rectangle 87"/>
          <p:cNvSpPr/>
          <p:nvPr/>
        </p:nvSpPr>
        <p:spPr>
          <a:xfrm>
            <a:off x="9017000" y="825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9" name="TextBox 88"/>
          <p:cNvSpPr txBox="1"/>
          <p:nvPr/>
        </p:nvSpPr>
        <p:spPr>
          <a:xfrm>
            <a:off x="9131300" y="825500"/>
            <a:ext cx="26289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关键举措</a:t>
            </a:r>
          </a:p>
        </p:txBody>
      </p:sp>
      <p:sp>
        <p:nvSpPr>
          <p:cNvPr id="90" name="[actions_bullets]"/>
          <p:cNvSpPr txBox="1"/>
          <p:nvPr/>
        </p:nvSpPr>
        <p:spPr>
          <a:xfrm>
            <a:off x="9182100" y="1219200"/>
            <a:ext cx="2476500" cy="24130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数字孪生底座: 全网资源与状态实时建模, 高危变更一律仿真先行验证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意图引擎: 业务意图自动翻译为网络策略并闭环校验, 准确率达 92%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AI Agent 编排: 故障自愈覆盖 Top50 高频场景, MTTR 下降 68%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故障预测: 基于时序特征提前 4 小时预警, 准确率 89%, 重大事故同比减半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变更风控: 高危操作自动拦截+灰度放行, 事故率 -75%, 沉淀 12 万工单语料精调大模型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9182100" y="3708400"/>
            <a:ext cx="1168400" cy="2667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2" name="[kpi1]"/>
          <p:cNvSpPr txBox="1"/>
          <p:nvPr/>
        </p:nvSpPr>
        <p:spPr>
          <a:xfrm>
            <a:off x="9182100" y="3708400"/>
            <a:ext cx="1168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OPEX -35%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10452100" y="3708400"/>
            <a:ext cx="1168400" cy="2667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4" name="[kpi2]"/>
          <p:cNvSpPr txBox="1"/>
          <p:nvPr/>
        </p:nvSpPr>
        <p:spPr>
          <a:xfrm>
            <a:off x="10452100" y="3708400"/>
            <a:ext cx="1168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MTTR -68%</a:t>
            </a:r>
          </a:p>
        </p:txBody>
      </p:sp>
      <p:sp>
        <p:nvSpPr>
          <p:cNvPr id="95" name="Rectangle 94"/>
          <p:cNvSpPr/>
          <p:nvPr/>
        </p:nvSpPr>
        <p:spPr>
          <a:xfrm>
            <a:off x="9017000" y="4127500"/>
            <a:ext cx="27940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6" name="Rectangle 95"/>
          <p:cNvSpPr/>
          <p:nvPr/>
        </p:nvSpPr>
        <p:spPr>
          <a:xfrm>
            <a:off x="9017000" y="4127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7" name="[right_chart_title]"/>
          <p:cNvSpPr txBox="1"/>
          <p:nvPr/>
        </p:nvSpPr>
        <p:spPr>
          <a:xfrm>
            <a:off x="9131300" y="4127500"/>
            <a:ext cx="26289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各等级故障自愈率</a:t>
            </a:r>
          </a:p>
        </p:txBody>
      </p:sp>
      <p:cxnSp>
        <p:nvCxnSpPr>
          <p:cNvPr id="98" name="Connector 97"/>
          <p:cNvCxnSpPr/>
          <p:nvPr/>
        </p:nvCxnSpPr>
        <p:spPr>
          <a:xfrm>
            <a:off x="9245600" y="5829300"/>
            <a:ext cx="23495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Rectangle 98"/>
          <p:cNvSpPr/>
          <p:nvPr/>
        </p:nvSpPr>
        <p:spPr>
          <a:xfrm>
            <a:off x="9386570" y="5665670"/>
            <a:ext cx="234949" cy="163629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0" name="TextBox 99"/>
          <p:cNvSpPr txBox="1"/>
          <p:nvPr/>
        </p:nvSpPr>
        <p:spPr>
          <a:xfrm>
            <a:off x="9269095" y="5480186"/>
            <a:ext cx="469899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15%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9269095" y="5867400"/>
            <a:ext cx="469899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L1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9856470" y="5447497"/>
            <a:ext cx="234949" cy="381802"/>
          </a:xfrm>
          <a:prstGeom prst="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3" name="TextBox 102"/>
          <p:cNvSpPr txBox="1"/>
          <p:nvPr/>
        </p:nvSpPr>
        <p:spPr>
          <a:xfrm>
            <a:off x="9738995" y="5262013"/>
            <a:ext cx="469899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35%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9738995" y="5867400"/>
            <a:ext cx="469899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L2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10326370" y="5174782"/>
            <a:ext cx="234949" cy="654517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6" name="TextBox 105"/>
          <p:cNvSpPr txBox="1"/>
          <p:nvPr/>
        </p:nvSpPr>
        <p:spPr>
          <a:xfrm>
            <a:off x="10208895" y="4989298"/>
            <a:ext cx="469899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60%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10208895" y="5867400"/>
            <a:ext cx="469899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L3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10796270" y="4934792"/>
            <a:ext cx="234949" cy="894507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9" name="TextBox 108"/>
          <p:cNvSpPr txBox="1"/>
          <p:nvPr/>
        </p:nvSpPr>
        <p:spPr>
          <a:xfrm>
            <a:off x="10678795" y="4749308"/>
            <a:ext cx="469899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82%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0678795" y="5867400"/>
            <a:ext cx="469899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L4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11266170" y="4792980"/>
            <a:ext cx="234949" cy="103632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2" name="TextBox 111"/>
          <p:cNvSpPr txBox="1"/>
          <p:nvPr/>
        </p:nvSpPr>
        <p:spPr>
          <a:xfrm>
            <a:off x="11148695" y="4607496"/>
            <a:ext cx="469899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95%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11148695" y="5867400"/>
            <a:ext cx="469899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