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266700" y="266700"/>
            <a:ext cx="50800" cy="292100"/>
          </a:xfrm>
          <a:prstGeom prst="rect">
            <a:avLst/>
          </a:prstGeom>
          <a:solidFill>
            <a:srgbClr val="B80606"/>
          </a:solidFill>
          <a:ln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06400" y="165100"/>
            <a:ext cx="26670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5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风险归因 / 治理策略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419100" y="292100"/>
            <a:ext cx="9144000" cy="431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5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风险归因：漂移、成本与可靠性共同约束</a:t>
            </a:r>
          </a:p>
        </p:txBody>
      </p:sp>
      <p:sp>
        <p:nvSpPr>
          <p:cNvPr id="5" name="[subtitle]"/>
          <p:cNvSpPr txBox="1"/>
          <p:nvPr/>
        </p:nvSpPr>
        <p:spPr>
          <a:xfrm>
            <a:off x="431800" y="762000"/>
            <a:ext cx="952500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5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通过风险归因定位关键驱动因素，制定分阶段治理策略，平衡价值、成本与可靠性</a:t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266700" y="1041400"/>
            <a:ext cx="1164590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279400" y="1168400"/>
            <a:ext cx="7264400" cy="39751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8" name="Picture 7" descr="matrix_header_icon_defaul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68400"/>
            <a:ext cx="266700" cy="2667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12800" y="1225550"/>
            <a:ext cx="228600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风险矩阵（归因视角）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1333500" y="4483100"/>
            <a:ext cx="5829300" cy="0"/>
          </a:xfrm>
          <a:prstGeom prst="line">
            <a:avLst/>
          </a:prstGeom>
          <a:ln w="2540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 flipV="1">
            <a:off x="1333500" y="1739900"/>
            <a:ext cx="0" cy="2743200"/>
          </a:xfrm>
          <a:prstGeom prst="line">
            <a:avLst/>
          </a:prstGeom>
          <a:ln w="2540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079500" y="1651000"/>
            <a:ext cx="5207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5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影响程度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83000" y="4597400"/>
            <a:ext cx="15240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5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发生概率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3100" y="2146300"/>
            <a:ext cx="4445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0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3100" y="3975100"/>
            <a:ext cx="4445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0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低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55800" y="4597400"/>
            <a:ext cx="5715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5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低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29100" y="4597400"/>
            <a:ext cx="5715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5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中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51600" y="4597400"/>
            <a:ext cx="5715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5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高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587500" y="1714500"/>
            <a:ext cx="2743200" cy="1282700"/>
          </a:xfrm>
          <a:prstGeom prst="roundRect">
            <a:avLst>
              <a:gd name="adj" fmla="val 5000"/>
            </a:avLst>
          </a:prstGeom>
          <a:solidFill>
            <a:srgbClr val="FFF2E3"/>
          </a:solidFill>
          <a:ln w="1270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1701800" y="1828800"/>
            <a:ext cx="457200" cy="215900"/>
          </a:xfrm>
          <a:prstGeom prst="roundRect">
            <a:avLst>
              <a:gd name="adj" fmla="val 5000"/>
            </a:avLst>
          </a:prstGeom>
          <a:solidFill>
            <a:srgbClr val="D98200"/>
          </a:solidFill>
          <a:ln w="635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752600" y="1847850"/>
            <a:ext cx="3556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8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3.2</a:t>
            </a:r>
          </a:p>
        </p:txBody>
      </p:sp>
      <p:sp>
        <p:nvSpPr>
          <p:cNvPr id="22" name="[q1_title]"/>
          <p:cNvSpPr txBox="1"/>
          <p:nvPr/>
        </p:nvSpPr>
        <p:spPr>
          <a:xfrm>
            <a:off x="2514600" y="1955800"/>
            <a:ext cx="15367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高影响 · 低概率</a:t>
            </a:r>
          </a:p>
        </p:txBody>
      </p:sp>
      <p:sp>
        <p:nvSpPr>
          <p:cNvPr id="23" name="[q1_body]"/>
          <p:cNvSpPr txBox="1"/>
          <p:nvPr/>
        </p:nvSpPr>
        <p:spPr>
          <a:xfrm>
            <a:off x="2501900" y="2235200"/>
            <a:ext cx="153670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主要由成本驱动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资源波动或预算超支导致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2565400" y="2711450"/>
            <a:ext cx="787400" cy="190500"/>
          </a:xfrm>
          <a:prstGeom prst="roundRect">
            <a:avLst>
              <a:gd name="adj" fmla="val 5000"/>
            </a:avLst>
          </a:prstGeom>
          <a:solidFill>
            <a:srgbClr val="D98200"/>
          </a:solidFill>
          <a:ln w="635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2616200" y="2730500"/>
            <a:ext cx="685800" cy="152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5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优先级：中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4445000" y="1714500"/>
            <a:ext cx="2743200" cy="1282700"/>
          </a:xfrm>
          <a:prstGeom prst="roundRect">
            <a:avLst>
              <a:gd name="adj" fmla="val 5000"/>
            </a:avLst>
          </a:prstGeom>
          <a:solidFill>
            <a:srgbClr val="FFF0F0"/>
          </a:solidFill>
          <a:ln w="1270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4559300" y="1828800"/>
            <a:ext cx="457200" cy="215900"/>
          </a:xfrm>
          <a:prstGeom prst="roundRect">
            <a:avLst>
              <a:gd name="adj" fmla="val 5000"/>
            </a:avLst>
          </a:prstGeom>
          <a:solidFill>
            <a:srgbClr val="B80606"/>
          </a:solidFill>
          <a:ln w="635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4610100" y="1847850"/>
            <a:ext cx="3556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8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4.6</a:t>
            </a:r>
          </a:p>
        </p:txBody>
      </p:sp>
      <p:sp>
        <p:nvSpPr>
          <p:cNvPr id="29" name="[q2_title]"/>
          <p:cNvSpPr txBox="1"/>
          <p:nvPr/>
        </p:nvSpPr>
        <p:spPr>
          <a:xfrm>
            <a:off x="5372100" y="1955800"/>
            <a:ext cx="15367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高影响 · 高概率</a:t>
            </a:r>
          </a:p>
        </p:txBody>
      </p:sp>
      <p:sp>
        <p:nvSpPr>
          <p:cNvPr id="30" name="[q2_body]"/>
          <p:cNvSpPr txBox="1"/>
          <p:nvPr/>
        </p:nvSpPr>
        <p:spPr>
          <a:xfrm>
            <a:off x="5359400" y="2235200"/>
            <a:ext cx="153670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主要由漂移驱动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数据与特征漂移导致性能下降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5422900" y="2711450"/>
            <a:ext cx="787400" cy="190500"/>
          </a:xfrm>
          <a:prstGeom prst="roundRect">
            <a:avLst>
              <a:gd name="adj" fmla="val 5000"/>
            </a:avLst>
          </a:prstGeom>
          <a:solidFill>
            <a:srgbClr val="B80606"/>
          </a:solidFill>
          <a:ln w="635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5473700" y="2730500"/>
            <a:ext cx="685800" cy="152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5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优先级：最高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1587500" y="3200400"/>
            <a:ext cx="2743200" cy="1282700"/>
          </a:xfrm>
          <a:prstGeom prst="roundRect">
            <a:avLst>
              <a:gd name="adj" fmla="val 5000"/>
            </a:avLst>
          </a:prstGeom>
          <a:solidFill>
            <a:srgbClr val="E7F7F7"/>
          </a:solidFill>
          <a:ln w="127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ounded Rectangle 33"/>
          <p:cNvSpPr/>
          <p:nvPr/>
        </p:nvSpPr>
        <p:spPr>
          <a:xfrm>
            <a:off x="1701800" y="3314700"/>
            <a:ext cx="457200" cy="215900"/>
          </a:xfrm>
          <a:prstGeom prst="roundRect">
            <a:avLst>
              <a:gd name="adj" fmla="val 5000"/>
            </a:avLst>
          </a:prstGeom>
          <a:solidFill>
            <a:srgbClr val="078D98"/>
          </a:solidFill>
          <a:ln w="635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1752600" y="3333750"/>
            <a:ext cx="3556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8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1.8</a:t>
            </a:r>
          </a:p>
        </p:txBody>
      </p:sp>
      <p:sp>
        <p:nvSpPr>
          <p:cNvPr id="36" name="[q3_title]"/>
          <p:cNvSpPr txBox="1"/>
          <p:nvPr/>
        </p:nvSpPr>
        <p:spPr>
          <a:xfrm>
            <a:off x="2514600" y="3441700"/>
            <a:ext cx="15367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低影响 · 低概率</a:t>
            </a:r>
          </a:p>
        </p:txBody>
      </p:sp>
      <p:sp>
        <p:nvSpPr>
          <p:cNvPr id="37" name="[q3_body]"/>
          <p:cNvSpPr txBox="1"/>
          <p:nvPr/>
        </p:nvSpPr>
        <p:spPr>
          <a:xfrm>
            <a:off x="2501900" y="3721100"/>
            <a:ext cx="153670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整体可控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持续监控，保持现状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2565400" y="4197350"/>
            <a:ext cx="787400" cy="190500"/>
          </a:xfrm>
          <a:prstGeom prst="roundRect">
            <a:avLst>
              <a:gd name="adj" fmla="val 5000"/>
            </a:avLst>
          </a:prstGeom>
          <a:solidFill>
            <a:srgbClr val="078D98"/>
          </a:solidFill>
          <a:ln w="635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2616200" y="4216400"/>
            <a:ext cx="685800" cy="152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5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优先级：低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4445000" y="3200400"/>
            <a:ext cx="2743200" cy="12827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Rounded Rectangle 40"/>
          <p:cNvSpPr/>
          <p:nvPr/>
        </p:nvSpPr>
        <p:spPr>
          <a:xfrm>
            <a:off x="4559300" y="3314700"/>
            <a:ext cx="457200" cy="215900"/>
          </a:xfrm>
          <a:prstGeom prst="roundRect">
            <a:avLst>
              <a:gd name="adj" fmla="val 5000"/>
            </a:avLst>
          </a:prstGeom>
          <a:solidFill>
            <a:srgbClr val="D98200"/>
          </a:solidFill>
          <a:ln w="635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4610100" y="3333750"/>
            <a:ext cx="3556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8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2.7</a:t>
            </a:r>
          </a:p>
        </p:txBody>
      </p:sp>
      <p:sp>
        <p:nvSpPr>
          <p:cNvPr id="43" name="[q4_title]"/>
          <p:cNvSpPr txBox="1"/>
          <p:nvPr/>
        </p:nvSpPr>
        <p:spPr>
          <a:xfrm>
            <a:off x="5372100" y="3441700"/>
            <a:ext cx="15367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低影响 · 高概率</a:t>
            </a:r>
          </a:p>
        </p:txBody>
      </p:sp>
      <p:sp>
        <p:nvSpPr>
          <p:cNvPr id="44" name="[q4_body]"/>
          <p:cNvSpPr txBox="1"/>
          <p:nvPr/>
        </p:nvSpPr>
        <p:spPr>
          <a:xfrm>
            <a:off x="5359400" y="3721100"/>
            <a:ext cx="153670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主要由可靠性驱动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服务抖动或依赖不稳定导致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5422900" y="4197350"/>
            <a:ext cx="787400" cy="190500"/>
          </a:xfrm>
          <a:prstGeom prst="roundRect">
            <a:avLst>
              <a:gd name="adj" fmla="val 5000"/>
            </a:avLst>
          </a:prstGeom>
          <a:solidFill>
            <a:srgbClr val="D98200"/>
          </a:solidFill>
          <a:ln w="635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5473700" y="4216400"/>
            <a:ext cx="685800" cy="152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5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优先级：中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7747000" y="1168400"/>
            <a:ext cx="4140200" cy="39751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Rounded Rectangle 47"/>
          <p:cNvSpPr/>
          <p:nvPr/>
        </p:nvSpPr>
        <p:spPr>
          <a:xfrm>
            <a:off x="7747000" y="1168400"/>
            <a:ext cx="4140200" cy="3937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889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Rectangle 48"/>
          <p:cNvSpPr/>
          <p:nvPr/>
        </p:nvSpPr>
        <p:spPr>
          <a:xfrm>
            <a:off x="7747000" y="1460500"/>
            <a:ext cx="4140200" cy="101600"/>
          </a:xfrm>
          <a:prstGeom prst="rect">
            <a:avLst/>
          </a:prstGeom>
          <a:solidFill>
            <a:srgbClr val="0B2F86"/>
          </a:solidFill>
          <a:ln w="635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0" name="Picture 49" descr="header_targe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2900" y="1187450"/>
            <a:ext cx="228600" cy="215900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8267700" y="1225550"/>
            <a:ext cx="228600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治理行动计划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7880350" y="1631950"/>
            <a:ext cx="3848100" cy="10541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3" name="Picture 52" descr="act1_lef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0350" y="1631950"/>
            <a:ext cx="984250" cy="1054100"/>
          </a:xfrm>
          <a:prstGeom prst="rect">
            <a:avLst/>
          </a:prstGeom>
        </p:spPr>
      </p:pic>
      <p:sp>
        <p:nvSpPr>
          <p:cNvPr id="54" name="[act1_title]"/>
          <p:cNvSpPr txBox="1"/>
          <p:nvPr/>
        </p:nvSpPr>
        <p:spPr>
          <a:xfrm>
            <a:off x="8896350" y="1733550"/>
            <a:ext cx="245110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8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短期止血（0-4周）</a:t>
            </a:r>
          </a:p>
        </p:txBody>
      </p:sp>
      <p:sp>
        <p:nvSpPr>
          <p:cNvPr id="55" name="[act1_body]"/>
          <p:cNvSpPr txBox="1"/>
          <p:nvPr/>
        </p:nvSpPr>
        <p:spPr>
          <a:xfrm>
            <a:off x="8896350" y="2006600"/>
            <a:ext cx="2413000" cy="584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9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• 强化漂移与异常监控，设置告警阈值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9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• 回滚高风险变更，保障核心链路稳定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9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• 资源弹性扩容，控制成本尖峰</a:t>
            </a:r>
          </a:p>
        </p:txBody>
      </p:sp>
      <p:pic>
        <p:nvPicPr>
          <p:cNvPr id="56" name="Picture 55" descr="act1_chevro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42700" y="2089150"/>
            <a:ext cx="177800" cy="196850"/>
          </a:xfrm>
          <a:prstGeom prst="rect">
            <a:avLst/>
          </a:prstGeom>
        </p:spPr>
      </p:pic>
      <p:sp>
        <p:nvSpPr>
          <p:cNvPr id="57" name="Rounded Rectangle 56"/>
          <p:cNvSpPr/>
          <p:nvPr/>
        </p:nvSpPr>
        <p:spPr>
          <a:xfrm>
            <a:off x="7886700" y="2819400"/>
            <a:ext cx="3841750" cy="100965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8" name="Picture 57" descr="act2_left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86700" y="2819400"/>
            <a:ext cx="977900" cy="1009650"/>
          </a:xfrm>
          <a:prstGeom prst="rect">
            <a:avLst/>
          </a:prstGeom>
        </p:spPr>
      </p:pic>
      <p:sp>
        <p:nvSpPr>
          <p:cNvPr id="59" name="[act2_title]"/>
          <p:cNvSpPr txBox="1"/>
          <p:nvPr/>
        </p:nvSpPr>
        <p:spPr>
          <a:xfrm>
            <a:off x="8902700" y="2921000"/>
            <a:ext cx="244475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8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中期校准（1-3个月）</a:t>
            </a:r>
          </a:p>
        </p:txBody>
      </p:sp>
      <p:sp>
        <p:nvSpPr>
          <p:cNvPr id="60" name="[act2_body]"/>
          <p:cNvSpPr txBox="1"/>
          <p:nvPr/>
        </p:nvSpPr>
        <p:spPr>
          <a:xfrm>
            <a:off x="8902700" y="3194050"/>
            <a:ext cx="2406650" cy="584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9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• 优化特征与数据质量，降低漂移风险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9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• 成本结构优化，提升资源利用率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9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• 可靠性专项优化，降低故障率</a:t>
            </a:r>
          </a:p>
        </p:txBody>
      </p:sp>
      <p:pic>
        <p:nvPicPr>
          <p:cNvPr id="61" name="Picture 60" descr="act2_chevron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42700" y="3232150"/>
            <a:ext cx="177800" cy="196850"/>
          </a:xfrm>
          <a:prstGeom prst="rect">
            <a:avLst/>
          </a:prstGeom>
        </p:spPr>
      </p:pic>
      <p:sp>
        <p:nvSpPr>
          <p:cNvPr id="62" name="Rounded Rectangle 61"/>
          <p:cNvSpPr/>
          <p:nvPr/>
        </p:nvSpPr>
        <p:spPr>
          <a:xfrm>
            <a:off x="7886700" y="3956050"/>
            <a:ext cx="3841750" cy="10033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3" name="Picture 62" descr="act3_lef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86700" y="3956050"/>
            <a:ext cx="977900" cy="1003300"/>
          </a:xfrm>
          <a:prstGeom prst="rect">
            <a:avLst/>
          </a:prstGeom>
        </p:spPr>
      </p:pic>
      <p:sp>
        <p:nvSpPr>
          <p:cNvPr id="64" name="[act3_title]"/>
          <p:cNvSpPr txBox="1"/>
          <p:nvPr/>
        </p:nvSpPr>
        <p:spPr>
          <a:xfrm>
            <a:off x="8902700" y="4057650"/>
            <a:ext cx="244475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8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长期治理（3-12个月）</a:t>
            </a:r>
          </a:p>
        </p:txBody>
      </p:sp>
      <p:sp>
        <p:nvSpPr>
          <p:cNvPr id="65" name="[act3_body]"/>
          <p:cNvSpPr txBox="1"/>
          <p:nvPr/>
        </p:nvSpPr>
        <p:spPr>
          <a:xfrm>
            <a:off x="8902700" y="4330700"/>
            <a:ext cx="2406650" cy="584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9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• 建立漂移管理与模型再训练机制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9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• 构建全链路SLO与容量治理体系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9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• 治理流程制度化，形成闭环运营</a:t>
            </a:r>
          </a:p>
        </p:txBody>
      </p:sp>
      <p:pic>
        <p:nvPicPr>
          <p:cNvPr id="66" name="Picture 65" descr="act3_chevro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42700" y="4337050"/>
            <a:ext cx="177800" cy="222250"/>
          </a:xfrm>
          <a:prstGeom prst="rect">
            <a:avLst/>
          </a:prstGeom>
        </p:spPr>
      </p:pic>
      <p:sp>
        <p:nvSpPr>
          <p:cNvPr id="67" name="Rounded Rectangle 66"/>
          <p:cNvSpPr/>
          <p:nvPr/>
        </p:nvSpPr>
        <p:spPr>
          <a:xfrm>
            <a:off x="279400" y="5245100"/>
            <a:ext cx="11607800" cy="12192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8" name="Picture 67" descr="kpi_label_icon_defau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1800" y="5359400"/>
            <a:ext cx="355600" cy="317500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317500" y="5702300"/>
            <a:ext cx="774700" cy="4826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关键指标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(KPI)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1079500" y="5410200"/>
            <a:ext cx="2527300" cy="914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71" name="Picture 70" descr="kpi1_icon_default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04900" y="5562600"/>
            <a:ext cx="622300" cy="565150"/>
          </a:xfrm>
          <a:prstGeom prst="rect">
            <a:avLst/>
          </a:prstGeom>
        </p:spPr>
      </p:pic>
      <p:sp>
        <p:nvSpPr>
          <p:cNvPr id="72" name="[kpi1_title]"/>
          <p:cNvSpPr txBox="1"/>
          <p:nvPr/>
        </p:nvSpPr>
        <p:spPr>
          <a:xfrm>
            <a:off x="1879600" y="5549900"/>
            <a:ext cx="15748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6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漂移指数</a:t>
            </a:r>
          </a:p>
        </p:txBody>
      </p:sp>
      <p:sp>
        <p:nvSpPr>
          <p:cNvPr id="73" name="[kpi1_value]"/>
          <p:cNvSpPr txBox="1"/>
          <p:nvPr/>
        </p:nvSpPr>
        <p:spPr>
          <a:xfrm>
            <a:off x="1879600" y="5753100"/>
            <a:ext cx="1574800" cy="342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90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0.28</a:t>
            </a:r>
          </a:p>
        </p:txBody>
      </p:sp>
      <p:sp>
        <p:nvSpPr>
          <p:cNvPr id="74" name="[kpi1_note]"/>
          <p:cNvSpPr txBox="1"/>
          <p:nvPr/>
        </p:nvSpPr>
        <p:spPr>
          <a:xfrm>
            <a:off x="1879600" y="6121400"/>
            <a:ext cx="1574800" cy="241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目标 ≤0.20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3733800" y="5410200"/>
            <a:ext cx="2603500" cy="914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76" name="Picture 75" descr="kpi2_icon_default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73500" y="5562600"/>
            <a:ext cx="609600" cy="552450"/>
          </a:xfrm>
          <a:prstGeom prst="rect">
            <a:avLst/>
          </a:prstGeom>
        </p:spPr>
      </p:pic>
      <p:sp>
        <p:nvSpPr>
          <p:cNvPr id="77" name="[kpi2_title]"/>
          <p:cNvSpPr txBox="1"/>
          <p:nvPr/>
        </p:nvSpPr>
        <p:spPr>
          <a:xfrm>
            <a:off x="4597400" y="5549900"/>
            <a:ext cx="15875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6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单位预测成本</a:t>
            </a:r>
          </a:p>
        </p:txBody>
      </p:sp>
      <p:sp>
        <p:nvSpPr>
          <p:cNvPr id="78" name="[kpi2_value]"/>
          <p:cNvSpPr txBox="1"/>
          <p:nvPr/>
        </p:nvSpPr>
        <p:spPr>
          <a:xfrm>
            <a:off x="4597400" y="5753100"/>
            <a:ext cx="1587500" cy="342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90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2.45</a:t>
            </a:r>
          </a:p>
        </p:txBody>
      </p:sp>
      <p:sp>
        <p:nvSpPr>
          <p:cNvPr id="79" name="[kpi2_note]"/>
          <p:cNvSpPr txBox="1"/>
          <p:nvPr/>
        </p:nvSpPr>
        <p:spPr>
          <a:xfrm>
            <a:off x="4597400" y="6121400"/>
            <a:ext cx="1587500" cy="241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目标 ≤2.00</a:t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6464300" y="5410200"/>
            <a:ext cx="2571750" cy="914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81" name="Picture 80" descr="kpi3_icon_default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27800" y="5562600"/>
            <a:ext cx="571500" cy="571500"/>
          </a:xfrm>
          <a:prstGeom prst="rect">
            <a:avLst/>
          </a:prstGeom>
        </p:spPr>
      </p:pic>
      <p:sp>
        <p:nvSpPr>
          <p:cNvPr id="82" name="[kpi3_title]"/>
          <p:cNvSpPr txBox="1"/>
          <p:nvPr/>
        </p:nvSpPr>
        <p:spPr>
          <a:xfrm>
            <a:off x="7264400" y="5549900"/>
            <a:ext cx="161925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6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服务可用性</a:t>
            </a:r>
          </a:p>
        </p:txBody>
      </p:sp>
      <p:sp>
        <p:nvSpPr>
          <p:cNvPr id="83" name="[kpi3_value]"/>
          <p:cNvSpPr txBox="1"/>
          <p:nvPr/>
        </p:nvSpPr>
        <p:spPr>
          <a:xfrm>
            <a:off x="7264400" y="5753100"/>
            <a:ext cx="1619250" cy="342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9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99.52%</a:t>
            </a:r>
          </a:p>
        </p:txBody>
      </p:sp>
      <p:sp>
        <p:nvSpPr>
          <p:cNvPr id="84" name="[kpi3_note]"/>
          <p:cNvSpPr txBox="1"/>
          <p:nvPr/>
        </p:nvSpPr>
        <p:spPr>
          <a:xfrm>
            <a:off x="7264400" y="6121400"/>
            <a:ext cx="1619250" cy="241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目标 ≥99.90%</a:t>
            </a:r>
          </a:p>
        </p:txBody>
      </p:sp>
      <p:sp>
        <p:nvSpPr>
          <p:cNvPr id="85" name="Rounded Rectangle 84"/>
          <p:cNvSpPr/>
          <p:nvPr/>
        </p:nvSpPr>
        <p:spPr>
          <a:xfrm>
            <a:off x="9156700" y="5410200"/>
            <a:ext cx="2540000" cy="914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86" name="Picture 85" descr="kpi4_icon_default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232900" y="5562600"/>
            <a:ext cx="520700" cy="571500"/>
          </a:xfrm>
          <a:prstGeom prst="rect">
            <a:avLst/>
          </a:prstGeom>
        </p:spPr>
      </p:pic>
      <p:sp>
        <p:nvSpPr>
          <p:cNvPr id="87" name="[kpi4_title]"/>
          <p:cNvSpPr txBox="1"/>
          <p:nvPr/>
        </p:nvSpPr>
        <p:spPr>
          <a:xfrm>
            <a:off x="9956800" y="5549900"/>
            <a:ext cx="15875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6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高影响事件数</a:t>
            </a:r>
          </a:p>
        </p:txBody>
      </p:sp>
      <p:sp>
        <p:nvSpPr>
          <p:cNvPr id="88" name="[kpi4_value]"/>
          <p:cNvSpPr txBox="1"/>
          <p:nvPr/>
        </p:nvSpPr>
        <p:spPr>
          <a:xfrm>
            <a:off x="9956800" y="5753100"/>
            <a:ext cx="1587500" cy="342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90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3</a:t>
            </a:r>
          </a:p>
        </p:txBody>
      </p:sp>
      <p:sp>
        <p:nvSpPr>
          <p:cNvPr id="89" name="[kpi4_note]"/>
          <p:cNvSpPr txBox="1"/>
          <p:nvPr/>
        </p:nvSpPr>
        <p:spPr>
          <a:xfrm>
            <a:off x="9956800" y="6121400"/>
            <a:ext cx="1587500" cy="241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目标 ≤2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279400" y="6553200"/>
            <a:ext cx="2794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说明：风险评分范围 1-5 分，分数越高风险越大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