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月度例会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五大议题四项按期推进, 数据合规风险需本周闭环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9906000" y="876300"/>
            <a:ext cx="114300" cy="114300"/>
          </a:xfrm>
          <a:prstGeom prst="rect">
            <a:avLst/>
          </a:prstGeom>
          <a:solidFill>
            <a:srgbClr val="FFFFFF"/>
          </a:solidFill>
          <a:ln w="1905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TextBox 6"/>
          <p:cNvSpPr txBox="1"/>
          <p:nvPr/>
        </p:nvSpPr>
        <p:spPr>
          <a:xfrm>
            <a:off x="10058400" y="838200"/>
            <a:ext cx="1778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红框 = 高风险/重点关注议题</a:t>
            </a:r>
          </a:p>
        </p:txBody>
      </p:sp>
      <p:sp>
        <p:nvSpPr>
          <p:cNvPr id="8" name="Rectangle 7"/>
          <p:cNvSpPr/>
          <p:nvPr/>
        </p:nvSpPr>
        <p:spPr>
          <a:xfrm>
            <a:off x="381000" y="1066800"/>
            <a:ext cx="2286000" cy="381000"/>
          </a:xfrm>
          <a:prstGeom prst="rect">
            <a:avLst/>
          </a:prstGeom>
          <a:solidFill>
            <a:srgbClr val="1F4E79"/>
          </a:solidFill>
          <a:ln w="1016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TextBox 8"/>
          <p:cNvSpPr txBox="1"/>
          <p:nvPr/>
        </p:nvSpPr>
        <p:spPr>
          <a:xfrm>
            <a:off x="381000" y="1066800"/>
            <a:ext cx="2286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议题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67000" y="1066800"/>
            <a:ext cx="5207000" cy="381000"/>
          </a:xfrm>
          <a:prstGeom prst="rect">
            <a:avLst/>
          </a:prstGeom>
          <a:solidFill>
            <a:srgbClr val="1F4E79"/>
          </a:solidFill>
          <a:ln w="1016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1" name="TextBox 10"/>
          <p:cNvSpPr txBox="1"/>
          <p:nvPr/>
        </p:nvSpPr>
        <p:spPr>
          <a:xfrm>
            <a:off x="2667000" y="1066800"/>
            <a:ext cx="5207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关键结论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74000" y="1066800"/>
            <a:ext cx="1778000" cy="381000"/>
          </a:xfrm>
          <a:prstGeom prst="rect">
            <a:avLst/>
          </a:prstGeom>
          <a:solidFill>
            <a:srgbClr val="1F4E79"/>
          </a:solidFill>
          <a:ln w="1016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3" name="TextBox 12"/>
          <p:cNvSpPr txBox="1"/>
          <p:nvPr/>
        </p:nvSpPr>
        <p:spPr>
          <a:xfrm>
            <a:off x="7874000" y="1066800"/>
            <a:ext cx="1778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责任人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652000" y="1066800"/>
            <a:ext cx="2159000" cy="381000"/>
          </a:xfrm>
          <a:prstGeom prst="rect">
            <a:avLst/>
          </a:prstGeom>
          <a:solidFill>
            <a:srgbClr val="1F4E79"/>
          </a:solidFill>
          <a:ln w="1016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TextBox 14"/>
          <p:cNvSpPr txBox="1"/>
          <p:nvPr/>
        </p:nvSpPr>
        <p:spPr>
          <a:xfrm>
            <a:off x="9652000" y="1066800"/>
            <a:ext cx="2159000" cy="3810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时间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1000" y="1447800"/>
            <a:ext cx="2286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7" name="Rectangle 16"/>
          <p:cNvSpPr/>
          <p:nvPr/>
        </p:nvSpPr>
        <p:spPr>
          <a:xfrm>
            <a:off x="2667000" y="1447800"/>
            <a:ext cx="5207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8" name="Rectangle 17"/>
          <p:cNvSpPr/>
          <p:nvPr/>
        </p:nvSpPr>
        <p:spPr>
          <a:xfrm>
            <a:off x="7874000" y="1447800"/>
            <a:ext cx="1778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9" name="Rectangle 18"/>
          <p:cNvSpPr/>
          <p:nvPr/>
        </p:nvSpPr>
        <p:spPr>
          <a:xfrm>
            <a:off x="9652000" y="1447800"/>
            <a:ext cx="2159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0" name="[row1_topic]"/>
          <p:cNvSpPr txBox="1"/>
          <p:nvPr/>
        </p:nvSpPr>
        <p:spPr>
          <a:xfrm>
            <a:off x="482600" y="1447800"/>
            <a:ext cx="20828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</a:pPr>
            <a:r>
              <a:rPr sz="112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昇腾集群扩容</a:t>
            </a:r>
          </a:p>
        </p:txBody>
      </p:sp>
      <p:sp>
        <p:nvSpPr>
          <p:cNvPr id="21" name="[row1_concl]"/>
          <p:cNvSpPr txBox="1"/>
          <p:nvPr/>
        </p:nvSpPr>
        <p:spPr>
          <a:xfrm>
            <a:off x="2768600" y="1498600"/>
            <a:ext cx="5003800" cy="609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二期 4000 卡集群完成机房勘测与供电评估, 设备到货率 85%, 液冷改造与组网方案均已冻结, 整体进度符合计划, 无需升级支持</a:t>
            </a:r>
          </a:p>
        </p:txBody>
      </p:sp>
      <p:sp>
        <p:nvSpPr>
          <p:cNvPr id="22" name="[row1_owner]"/>
          <p:cNvSpPr txBox="1"/>
          <p:nvPr/>
        </p:nvSpPr>
        <p:spPr>
          <a:xfrm>
            <a:off x="7937500" y="1447800"/>
            <a:ext cx="1651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算力平台部/张伟</a:t>
            </a:r>
          </a:p>
        </p:txBody>
      </p:sp>
      <p:sp>
        <p:nvSpPr>
          <p:cNvPr id="23" name="[row1_time]"/>
          <p:cNvSpPr txBox="1"/>
          <p:nvPr/>
        </p:nvSpPr>
        <p:spPr>
          <a:xfrm>
            <a:off x="9715500" y="1447800"/>
            <a:ext cx="2032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6/30 已完成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81000" y="2159000"/>
            <a:ext cx="2286000" cy="7112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5" name="Rectangle 24"/>
          <p:cNvSpPr/>
          <p:nvPr/>
        </p:nvSpPr>
        <p:spPr>
          <a:xfrm>
            <a:off x="2667000" y="2159000"/>
            <a:ext cx="5207000" cy="7112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6" name="Rectangle 25"/>
          <p:cNvSpPr/>
          <p:nvPr/>
        </p:nvSpPr>
        <p:spPr>
          <a:xfrm>
            <a:off x="7874000" y="2159000"/>
            <a:ext cx="1778000" cy="7112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7" name="Rectangle 26"/>
          <p:cNvSpPr/>
          <p:nvPr/>
        </p:nvSpPr>
        <p:spPr>
          <a:xfrm>
            <a:off x="9652000" y="2159000"/>
            <a:ext cx="2159000" cy="7112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8" name="[row2_topic]"/>
          <p:cNvSpPr txBox="1"/>
          <p:nvPr/>
        </p:nvSpPr>
        <p:spPr>
          <a:xfrm>
            <a:off x="482600" y="2159000"/>
            <a:ext cx="20828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</a:pPr>
            <a:r>
              <a:rPr sz="112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跨境数据合规</a:t>
            </a:r>
          </a:p>
        </p:txBody>
      </p:sp>
      <p:sp>
        <p:nvSpPr>
          <p:cNvPr id="29" name="[row2_concl]"/>
          <p:cNvSpPr txBox="1"/>
          <p:nvPr/>
        </p:nvSpPr>
        <p:spPr>
          <a:xfrm>
            <a:off x="2768600" y="2209800"/>
            <a:ext cx="5003800" cy="609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数据出境清单梳理滞后 2 周, 存在 7 月外部审计不通过风险, 需追加 3 名治理人力并于本周完成清单闭环, 已升级部门例会跟踪</a:t>
            </a:r>
          </a:p>
        </p:txBody>
      </p:sp>
      <p:sp>
        <p:nvSpPr>
          <p:cNvPr id="30" name="[row2_owner]"/>
          <p:cNvSpPr txBox="1"/>
          <p:nvPr/>
        </p:nvSpPr>
        <p:spPr>
          <a:xfrm>
            <a:off x="7937500" y="2159000"/>
            <a:ext cx="1651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数据治理部/李娜</a:t>
            </a:r>
          </a:p>
        </p:txBody>
      </p:sp>
      <p:sp>
        <p:nvSpPr>
          <p:cNvPr id="31" name="[row2_time]"/>
          <p:cNvSpPr txBox="1"/>
          <p:nvPr/>
        </p:nvSpPr>
        <p:spPr>
          <a:xfrm>
            <a:off x="9715500" y="2159000"/>
            <a:ext cx="2032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7/5 风险项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81000" y="2870200"/>
            <a:ext cx="2286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3" name="Rectangle 32"/>
          <p:cNvSpPr/>
          <p:nvPr/>
        </p:nvSpPr>
        <p:spPr>
          <a:xfrm>
            <a:off x="2667000" y="2870200"/>
            <a:ext cx="5207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4" name="Rectangle 33"/>
          <p:cNvSpPr/>
          <p:nvPr/>
        </p:nvSpPr>
        <p:spPr>
          <a:xfrm>
            <a:off x="7874000" y="2870200"/>
            <a:ext cx="1778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5" name="Rectangle 34"/>
          <p:cNvSpPr/>
          <p:nvPr/>
        </p:nvSpPr>
        <p:spPr>
          <a:xfrm>
            <a:off x="9652000" y="2870200"/>
            <a:ext cx="2159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6" name="[row3_topic]"/>
          <p:cNvSpPr txBox="1"/>
          <p:nvPr/>
        </p:nvSpPr>
        <p:spPr>
          <a:xfrm>
            <a:off x="482600" y="2870200"/>
            <a:ext cx="20828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</a:pPr>
            <a:r>
              <a:rPr sz="112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5G-A 园区试点</a:t>
            </a:r>
          </a:p>
        </p:txBody>
      </p:sp>
      <p:sp>
        <p:nvSpPr>
          <p:cNvPr id="37" name="[row3_concl]"/>
          <p:cNvSpPr txBox="1"/>
          <p:nvPr/>
        </p:nvSpPr>
        <p:spPr>
          <a:xfrm>
            <a:off x="2768600" y="2921000"/>
            <a:ext cx="5003800" cy="609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首批 3 个园区完成通感一体部署, 时延实测 4ms 优于目标 20%, 单园区改造成本低于预算 12%, 可启动规模复制</a:t>
            </a:r>
          </a:p>
        </p:txBody>
      </p:sp>
      <p:sp>
        <p:nvSpPr>
          <p:cNvPr id="38" name="[row3_owner]"/>
          <p:cNvSpPr txBox="1"/>
          <p:nvPr/>
        </p:nvSpPr>
        <p:spPr>
          <a:xfrm>
            <a:off x="7937500" y="2870200"/>
            <a:ext cx="1651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无线产品线/王强</a:t>
            </a:r>
          </a:p>
        </p:txBody>
      </p:sp>
      <p:sp>
        <p:nvSpPr>
          <p:cNvPr id="39" name="[row3_time]"/>
          <p:cNvSpPr txBox="1"/>
          <p:nvPr/>
        </p:nvSpPr>
        <p:spPr>
          <a:xfrm>
            <a:off x="9715500" y="2870200"/>
            <a:ext cx="2032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7/15 启动复制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81000" y="3581400"/>
            <a:ext cx="2286000" cy="7112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1" name="Rectangle 40"/>
          <p:cNvSpPr/>
          <p:nvPr/>
        </p:nvSpPr>
        <p:spPr>
          <a:xfrm>
            <a:off x="2667000" y="3581400"/>
            <a:ext cx="5207000" cy="7112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2" name="Rectangle 41"/>
          <p:cNvSpPr/>
          <p:nvPr/>
        </p:nvSpPr>
        <p:spPr>
          <a:xfrm>
            <a:off x="7874000" y="3581400"/>
            <a:ext cx="1778000" cy="7112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3" name="Rectangle 42"/>
          <p:cNvSpPr/>
          <p:nvPr/>
        </p:nvSpPr>
        <p:spPr>
          <a:xfrm>
            <a:off x="9652000" y="3581400"/>
            <a:ext cx="2159000" cy="711200"/>
          </a:xfrm>
          <a:prstGeom prst="rect">
            <a:avLst/>
          </a:prstGeom>
          <a:solidFill>
            <a:srgbClr val="F2F2F2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4" name="[row4_topic]"/>
          <p:cNvSpPr txBox="1"/>
          <p:nvPr/>
        </p:nvSpPr>
        <p:spPr>
          <a:xfrm>
            <a:off x="482600" y="3581400"/>
            <a:ext cx="20828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</a:pPr>
            <a:r>
              <a:rPr sz="112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智能体平台上线</a:t>
            </a:r>
          </a:p>
        </p:txBody>
      </p:sp>
      <p:sp>
        <p:nvSpPr>
          <p:cNvPr id="45" name="[row4_concl]"/>
          <p:cNvSpPr txBox="1"/>
          <p:nvPr/>
        </p:nvSpPr>
        <p:spPr>
          <a:xfrm>
            <a:off x="2768600" y="3632200"/>
            <a:ext cx="5003800" cy="609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平台完成安全测评并灰度接入财经/供应链 2 个域, 周活跃用户 1200+, 高频流程自动化率 58%, 按期 GA 无阻塞项</a:t>
            </a:r>
          </a:p>
        </p:txBody>
      </p:sp>
      <p:sp>
        <p:nvSpPr>
          <p:cNvPr id="46" name="[row4_owner]"/>
          <p:cNvSpPr txBox="1"/>
          <p:nvPr/>
        </p:nvSpPr>
        <p:spPr>
          <a:xfrm>
            <a:off x="7937500" y="3581400"/>
            <a:ext cx="1651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IT 平台部/赵敏</a:t>
            </a:r>
          </a:p>
        </p:txBody>
      </p:sp>
      <p:sp>
        <p:nvSpPr>
          <p:cNvPr id="47" name="[row4_time]"/>
          <p:cNvSpPr txBox="1"/>
          <p:nvPr/>
        </p:nvSpPr>
        <p:spPr>
          <a:xfrm>
            <a:off x="9715500" y="3581400"/>
            <a:ext cx="2032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8/1 正式 GA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81000" y="4292600"/>
            <a:ext cx="2286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9" name="Rectangle 48"/>
          <p:cNvSpPr/>
          <p:nvPr/>
        </p:nvSpPr>
        <p:spPr>
          <a:xfrm>
            <a:off x="2667000" y="4292600"/>
            <a:ext cx="5207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0" name="Rectangle 49"/>
          <p:cNvSpPr/>
          <p:nvPr/>
        </p:nvSpPr>
        <p:spPr>
          <a:xfrm>
            <a:off x="7874000" y="4292600"/>
            <a:ext cx="1778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1" name="Rectangle 50"/>
          <p:cNvSpPr/>
          <p:nvPr/>
        </p:nvSpPr>
        <p:spPr>
          <a:xfrm>
            <a:off x="9652000" y="4292600"/>
            <a:ext cx="2159000" cy="711200"/>
          </a:xfrm>
          <a:prstGeom prst="rect">
            <a:avLst/>
          </a:prstGeom>
          <a:solidFill>
            <a:srgbClr val="FFFFFF"/>
          </a:solidFill>
          <a:ln w="1016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2" name="[row5_topic]"/>
          <p:cNvSpPr txBox="1"/>
          <p:nvPr/>
        </p:nvSpPr>
        <p:spPr>
          <a:xfrm>
            <a:off x="482600" y="4292600"/>
            <a:ext cx="20828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</a:pPr>
            <a:r>
              <a:rPr sz="112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盘古行业模型落地</a:t>
            </a:r>
          </a:p>
        </p:txBody>
      </p:sp>
      <p:sp>
        <p:nvSpPr>
          <p:cNvPr id="53" name="[row5_concl]"/>
          <p:cNvSpPr txBox="1"/>
          <p:nvPr/>
        </p:nvSpPr>
        <p:spPr>
          <a:xfrm>
            <a:off x="2768600" y="4343400"/>
            <a:ext cx="5003800" cy="609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政务/矿山 2 个行业版完成 POC, 关键场景准确率 91% 达商用门槛, 首批 3 家客户进入商务谈判, 预计 8 月签首单</a:t>
            </a:r>
          </a:p>
        </p:txBody>
      </p:sp>
      <p:sp>
        <p:nvSpPr>
          <p:cNvPr id="54" name="[row5_owner]"/>
          <p:cNvSpPr txBox="1"/>
          <p:nvPr/>
        </p:nvSpPr>
        <p:spPr>
          <a:xfrm>
            <a:off x="7937500" y="4292600"/>
            <a:ext cx="1651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云 BU/陈晨</a:t>
            </a:r>
          </a:p>
        </p:txBody>
      </p:sp>
      <p:sp>
        <p:nvSpPr>
          <p:cNvPr id="55" name="[row5_time]"/>
          <p:cNvSpPr txBox="1"/>
          <p:nvPr/>
        </p:nvSpPr>
        <p:spPr>
          <a:xfrm>
            <a:off x="9715500" y="4292600"/>
            <a:ext cx="2032000" cy="7112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8/15 商用签约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81000" y="2159000"/>
            <a:ext cx="11430000" cy="711200"/>
          </a:xfrm>
          <a:prstGeom prst="rect">
            <a:avLst/>
          </a:prstGeom>
          <a:noFill/>
          <a:ln w="19050">
            <a:solidFill>
              <a:srgbClr val="B90A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7" name="Rectangle 56"/>
          <p:cNvSpPr/>
          <p:nvPr/>
        </p:nvSpPr>
        <p:spPr>
          <a:xfrm>
            <a:off x="381000" y="5181600"/>
            <a:ext cx="11430000" cy="1155700"/>
          </a:xfrm>
          <a:prstGeom prst="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8" name="Rectangle 57"/>
          <p:cNvSpPr/>
          <p:nvPr/>
        </p:nvSpPr>
        <p:spPr>
          <a:xfrm>
            <a:off x="381000" y="5181600"/>
            <a:ext cx="38100" cy="1155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9" name="TextBox 58"/>
          <p:cNvSpPr txBox="1"/>
          <p:nvPr/>
        </p:nvSpPr>
        <p:spPr>
          <a:xfrm>
            <a:off x="635000" y="5261356"/>
            <a:ext cx="1905000" cy="259588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总体判断</a:t>
            </a:r>
          </a:p>
        </p:txBody>
      </p:sp>
      <p:sp>
        <p:nvSpPr>
          <p:cNvPr id="60" name="[overall]"/>
          <p:cNvSpPr txBox="1"/>
          <p:nvPr/>
        </p:nvSpPr>
        <p:spPr>
          <a:xfrm>
            <a:off x="635000" y="5537200"/>
            <a:ext cx="8636000" cy="698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0"/>
              </a:spcAft>
            </a:pPr>
            <a:r>
              <a:rPr sz="122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五大议题中四项按期或超预期推进; 跨境数据合规为当前唯一红色风险, 已升级至部门例会跟踪, 要求 7/5 前完成人力补齐与出境清单闭环, 否则将影响 7 月外部审计结论; 盘古行业版商务谈判需销售侧同步推进, 其余议题维持周例会节奏跟踪即可。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9525000" y="5537200"/>
            <a:ext cx="2032000" cy="4445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62" name="[kpi1]"/>
          <p:cNvSpPr txBox="1"/>
          <p:nvPr/>
        </p:nvSpPr>
        <p:spPr>
          <a:xfrm>
            <a:off x="9525000" y="5537200"/>
            <a:ext cx="2032000" cy="444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按期率 4/5 · 风险 1 项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