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266700" y="266700"/>
            <a:ext cx="76200" cy="368300"/>
          </a:xfrm>
          <a:prstGeom prst="rect">
            <a:avLst/>
          </a:prstGeom>
          <a:solidFill>
            <a:srgbClr val="B80606"/>
          </a:solidFill>
          <a:ln w="25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[chip]"/>
          <p:cNvSpPr txBox="1"/>
          <p:nvPr/>
        </p:nvSpPr>
        <p:spPr>
          <a:xfrm>
            <a:off x="431800" y="215900"/>
            <a:ext cx="21590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风险控制 / 瀑布归因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419100" y="393700"/>
            <a:ext cx="8636000" cy="355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风险控制瀑布图：把风险暴露逐层压降到可交付区间</a:t>
            </a:r>
          </a:p>
        </p:txBody>
      </p:sp>
      <p:sp>
        <p:nvSpPr>
          <p:cNvPr id="5" name="[subtitle]"/>
          <p:cNvSpPr txBox="1"/>
          <p:nvPr/>
        </p:nvSpPr>
        <p:spPr>
          <a:xfrm>
            <a:off x="431800" y="787400"/>
            <a:ext cx="9398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从基线风险开始，逐项展示控制动作、残余风险和责任闭环，适合方案评审、上线准入和治理复盘。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266700" y="1066800"/>
            <a:ext cx="11658600" cy="0"/>
          </a:xfrm>
          <a:prstGeom prst="line">
            <a:avLst/>
          </a:prstGeom>
          <a:ln w="2032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8763000" y="279400"/>
            <a:ext cx="28575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9093200" y="298450"/>
            <a:ext cx="25273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9423400" y="317500"/>
            <a:ext cx="21971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9753600" y="336550"/>
            <a:ext cx="18669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10083800" y="355600"/>
            <a:ext cx="15367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10414000" y="374650"/>
            <a:ext cx="12065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10744200" y="393700"/>
            <a:ext cx="8763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266700" y="1308100"/>
            <a:ext cx="7099300" cy="3873500"/>
          </a:xfrm>
          <a:prstGeom prst="roundRect">
            <a:avLst>
              <a:gd name="adj" fmla="val 5000"/>
            </a:avLst>
          </a:prstGeom>
          <a:solidFill>
            <a:srgbClr val="F8FAFD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266700" y="1308100"/>
            <a:ext cx="7099300" cy="3175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762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266700" y="1562100"/>
            <a:ext cx="7099300" cy="635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06400" y="1346200"/>
            <a:ext cx="68199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风险压降瀑布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556500" y="1308100"/>
            <a:ext cx="4368800" cy="3873500"/>
          </a:xfrm>
          <a:prstGeom prst="roundRect">
            <a:avLst>
              <a:gd name="adj" fmla="val 5000"/>
            </a:avLst>
          </a:prstGeom>
          <a:solidFill>
            <a:srgbClr val="F8FAFD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7556500" y="1308100"/>
            <a:ext cx="4368800" cy="317500"/>
          </a:xfrm>
          <a:prstGeom prst="roundRect">
            <a:avLst>
              <a:gd name="adj" fmla="val 5000"/>
            </a:avLst>
          </a:prstGeom>
          <a:solidFill>
            <a:srgbClr val="B80606"/>
          </a:solidFill>
          <a:ln w="762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7556500" y="1562100"/>
            <a:ext cx="4368800" cy="63500"/>
          </a:xfrm>
          <a:prstGeom prst="rect">
            <a:avLst/>
          </a:prstGeom>
          <a:solidFill>
            <a:srgbClr val="B80606"/>
          </a:solidFill>
          <a:ln w="25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696200" y="1346200"/>
            <a:ext cx="40894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控制台账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69900" y="1943100"/>
            <a:ext cx="1079500" cy="1333500"/>
          </a:xfrm>
          <a:prstGeom prst="roundRect">
            <a:avLst>
              <a:gd name="adj" fmla="val 5000"/>
            </a:avLst>
          </a:prstGeom>
          <a:solidFill>
            <a:srgbClr val="FDECEC"/>
          </a:solidFill>
          <a:ln w="1270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[w1_value]"/>
          <p:cNvSpPr txBox="1"/>
          <p:nvPr/>
        </p:nvSpPr>
        <p:spPr>
          <a:xfrm>
            <a:off x="558800" y="1993900"/>
            <a:ext cx="9017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100</a:t>
            </a:r>
          </a:p>
        </p:txBody>
      </p:sp>
      <p:sp>
        <p:nvSpPr>
          <p:cNvPr id="24" name="[w1_title]"/>
          <p:cNvSpPr txBox="1"/>
          <p:nvPr/>
        </p:nvSpPr>
        <p:spPr>
          <a:xfrm>
            <a:off x="558800" y="2286000"/>
            <a:ext cx="9017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基线暴露</a:t>
            </a:r>
          </a:p>
        </p:txBody>
      </p:sp>
      <p:sp>
        <p:nvSpPr>
          <p:cNvPr id="25" name="[w1_detail]"/>
          <p:cNvSpPr txBox="1"/>
          <p:nvPr/>
        </p:nvSpPr>
        <p:spPr>
          <a:xfrm>
            <a:off x="533400" y="2489200"/>
            <a:ext cx="952500" cy="711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缺陷、容量和变更风险叠加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高峰流量暴露最明显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跨域调用链路需重点观察</a:t>
            </a:r>
          </a:p>
        </p:txBody>
      </p:sp>
      <p:cxnSp>
        <p:nvCxnSpPr>
          <p:cNvPr id="26" name="Connector 25"/>
          <p:cNvCxnSpPr/>
          <p:nvPr/>
        </p:nvCxnSpPr>
        <p:spPr>
          <a:xfrm flipH="1">
            <a:off x="1511300" y="2609850"/>
            <a:ext cx="114300" cy="177800"/>
          </a:xfrm>
          <a:prstGeom prst="line">
            <a:avLst/>
          </a:prstGeom>
          <a:ln w="2032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1587500" y="2120900"/>
            <a:ext cx="1079500" cy="1333500"/>
          </a:xfrm>
          <a:prstGeom prst="roundRect">
            <a:avLst>
              <a:gd name="adj" fmla="val 5000"/>
            </a:avLst>
          </a:prstGeom>
          <a:solidFill>
            <a:srgbClr val="FFF2E3"/>
          </a:solidFill>
          <a:ln w="1270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[w2_value]"/>
          <p:cNvSpPr txBox="1"/>
          <p:nvPr/>
        </p:nvSpPr>
        <p:spPr>
          <a:xfrm>
            <a:off x="1676400" y="2171700"/>
            <a:ext cx="9017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-18</a:t>
            </a:r>
          </a:p>
        </p:txBody>
      </p:sp>
      <p:sp>
        <p:nvSpPr>
          <p:cNvPr id="29" name="[w2_title]"/>
          <p:cNvSpPr txBox="1"/>
          <p:nvPr/>
        </p:nvSpPr>
        <p:spPr>
          <a:xfrm>
            <a:off x="1676400" y="2463800"/>
            <a:ext cx="9017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监控补齐</a:t>
            </a:r>
          </a:p>
        </p:txBody>
      </p:sp>
      <p:sp>
        <p:nvSpPr>
          <p:cNvPr id="30" name="[w2_detail]"/>
          <p:cNvSpPr txBox="1"/>
          <p:nvPr/>
        </p:nvSpPr>
        <p:spPr>
          <a:xfrm>
            <a:off x="1651000" y="2667000"/>
            <a:ext cx="952500" cy="711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补齐核心链路指标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覆盖边界条件和异常样本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把不可见风险转为事件</a:t>
            </a:r>
          </a:p>
        </p:txBody>
      </p:sp>
      <p:cxnSp>
        <p:nvCxnSpPr>
          <p:cNvPr id="31" name="Connector 30"/>
          <p:cNvCxnSpPr/>
          <p:nvPr/>
        </p:nvCxnSpPr>
        <p:spPr>
          <a:xfrm flipH="1">
            <a:off x="2628900" y="2787650"/>
            <a:ext cx="114300" cy="177800"/>
          </a:xfrm>
          <a:prstGeom prst="line">
            <a:avLst/>
          </a:prstGeom>
          <a:ln w="2032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2705100" y="2298700"/>
            <a:ext cx="1079500" cy="1333500"/>
          </a:xfrm>
          <a:prstGeom prst="roundRect">
            <a:avLst>
              <a:gd name="adj" fmla="val 5000"/>
            </a:avLst>
          </a:prstGeom>
          <a:solidFill>
            <a:srgbClr val="FFF2E3"/>
          </a:solidFill>
          <a:ln w="1270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[w3_value]"/>
          <p:cNvSpPr txBox="1"/>
          <p:nvPr/>
        </p:nvSpPr>
        <p:spPr>
          <a:xfrm>
            <a:off x="2794000" y="2349500"/>
            <a:ext cx="9017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-24</a:t>
            </a:r>
          </a:p>
        </p:txBody>
      </p:sp>
      <p:sp>
        <p:nvSpPr>
          <p:cNvPr id="34" name="[w3_title]"/>
          <p:cNvSpPr txBox="1"/>
          <p:nvPr/>
        </p:nvSpPr>
        <p:spPr>
          <a:xfrm>
            <a:off x="2794000" y="2641600"/>
            <a:ext cx="9017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灰度隔离</a:t>
            </a:r>
          </a:p>
        </p:txBody>
      </p:sp>
      <p:sp>
        <p:nvSpPr>
          <p:cNvPr id="35" name="[w3_detail]"/>
          <p:cNvSpPr txBox="1"/>
          <p:nvPr/>
        </p:nvSpPr>
        <p:spPr>
          <a:xfrm>
            <a:off x="2768600" y="2844800"/>
            <a:ext cx="952500" cy="711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按用户、区域和能力分层放量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失败影响面限定到小范围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回滚窗口保持可执行</a:t>
            </a:r>
          </a:p>
        </p:txBody>
      </p:sp>
      <p:cxnSp>
        <p:nvCxnSpPr>
          <p:cNvPr id="36" name="Connector 35"/>
          <p:cNvCxnSpPr/>
          <p:nvPr/>
        </p:nvCxnSpPr>
        <p:spPr>
          <a:xfrm flipH="1">
            <a:off x="3746500" y="2965450"/>
            <a:ext cx="114300" cy="177800"/>
          </a:xfrm>
          <a:prstGeom prst="line">
            <a:avLst/>
          </a:prstGeom>
          <a:ln w="2032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36"/>
          <p:cNvSpPr/>
          <p:nvPr/>
        </p:nvSpPr>
        <p:spPr>
          <a:xfrm>
            <a:off x="3822700" y="2476500"/>
            <a:ext cx="1079500" cy="1333500"/>
          </a:xfrm>
          <a:prstGeom prst="roundRect">
            <a:avLst>
              <a:gd name="adj" fmla="val 5000"/>
            </a:avLst>
          </a:prstGeom>
          <a:solidFill>
            <a:srgbClr val="E7F7F7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[w4_value]"/>
          <p:cNvSpPr txBox="1"/>
          <p:nvPr/>
        </p:nvSpPr>
        <p:spPr>
          <a:xfrm>
            <a:off x="3911600" y="2527300"/>
            <a:ext cx="9017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-17</a:t>
            </a:r>
          </a:p>
        </p:txBody>
      </p:sp>
      <p:sp>
        <p:nvSpPr>
          <p:cNvPr id="39" name="[w4_title]"/>
          <p:cNvSpPr txBox="1"/>
          <p:nvPr/>
        </p:nvSpPr>
        <p:spPr>
          <a:xfrm>
            <a:off x="3911600" y="2819400"/>
            <a:ext cx="9017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熔断兜底</a:t>
            </a:r>
          </a:p>
        </p:txBody>
      </p:sp>
      <p:sp>
        <p:nvSpPr>
          <p:cNvPr id="40" name="[w4_detail]"/>
          <p:cNvSpPr txBox="1"/>
          <p:nvPr/>
        </p:nvSpPr>
        <p:spPr>
          <a:xfrm>
            <a:off x="3886200" y="3022600"/>
            <a:ext cx="952500" cy="711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配置旁路和降级策略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覆盖长尾异常组合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触发后记录证据并复盘</a:t>
            </a:r>
          </a:p>
        </p:txBody>
      </p:sp>
      <p:cxnSp>
        <p:nvCxnSpPr>
          <p:cNvPr id="41" name="Connector 40"/>
          <p:cNvCxnSpPr/>
          <p:nvPr/>
        </p:nvCxnSpPr>
        <p:spPr>
          <a:xfrm flipH="1">
            <a:off x="4864100" y="3143250"/>
            <a:ext cx="114300" cy="177800"/>
          </a:xfrm>
          <a:prstGeom prst="line">
            <a:avLst/>
          </a:prstGeom>
          <a:ln w="2032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ounded Rectangle 41"/>
          <p:cNvSpPr/>
          <p:nvPr/>
        </p:nvSpPr>
        <p:spPr>
          <a:xfrm>
            <a:off x="4940300" y="2654300"/>
            <a:ext cx="1079500" cy="1333500"/>
          </a:xfrm>
          <a:prstGeom prst="roundRect">
            <a:avLst>
              <a:gd name="adj" fmla="val 5000"/>
            </a:avLst>
          </a:prstGeom>
          <a:solidFill>
            <a:srgbClr val="E7F7F7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[w5_value]"/>
          <p:cNvSpPr txBox="1"/>
          <p:nvPr/>
        </p:nvSpPr>
        <p:spPr>
          <a:xfrm>
            <a:off x="5029200" y="2705100"/>
            <a:ext cx="9017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-21</a:t>
            </a:r>
          </a:p>
        </p:txBody>
      </p:sp>
      <p:sp>
        <p:nvSpPr>
          <p:cNvPr id="44" name="[w5_title]"/>
          <p:cNvSpPr txBox="1"/>
          <p:nvPr/>
        </p:nvSpPr>
        <p:spPr>
          <a:xfrm>
            <a:off x="5029200" y="2997200"/>
            <a:ext cx="9017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验收回归</a:t>
            </a:r>
          </a:p>
        </p:txBody>
      </p:sp>
      <p:sp>
        <p:nvSpPr>
          <p:cNvPr id="45" name="[w5_detail]"/>
          <p:cNvSpPr txBox="1"/>
          <p:nvPr/>
        </p:nvSpPr>
        <p:spPr>
          <a:xfrm>
            <a:off x="5003800" y="3200400"/>
            <a:ext cx="952500" cy="711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用标准用例和影子流量校验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叠加压测结果确认稳定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避免用稳定性换收益</a:t>
            </a:r>
          </a:p>
        </p:txBody>
      </p:sp>
      <p:cxnSp>
        <p:nvCxnSpPr>
          <p:cNvPr id="46" name="Connector 45"/>
          <p:cNvCxnSpPr/>
          <p:nvPr/>
        </p:nvCxnSpPr>
        <p:spPr>
          <a:xfrm flipH="1">
            <a:off x="5981700" y="3321050"/>
            <a:ext cx="114300" cy="177800"/>
          </a:xfrm>
          <a:prstGeom prst="line">
            <a:avLst/>
          </a:prstGeom>
          <a:ln w="2032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ounded Rectangle 46"/>
          <p:cNvSpPr/>
          <p:nvPr/>
        </p:nvSpPr>
        <p:spPr>
          <a:xfrm>
            <a:off x="6057900" y="2832100"/>
            <a:ext cx="1079500" cy="1333500"/>
          </a:xfrm>
          <a:prstGeom prst="roundRect">
            <a:avLst>
              <a:gd name="adj" fmla="val 5000"/>
            </a:avLst>
          </a:prstGeom>
          <a:solidFill>
            <a:srgbClr val="ECF8F0"/>
          </a:solidFill>
          <a:ln w="1270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[w6_value]"/>
          <p:cNvSpPr txBox="1"/>
          <p:nvPr/>
        </p:nvSpPr>
        <p:spPr>
          <a:xfrm>
            <a:off x="6146800" y="2882900"/>
            <a:ext cx="901700" cy="2794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b="1">
                <a:solidFill>
                  <a:srgbClr val="159A6B"/>
                </a:solidFill>
                <a:latin typeface="微软雅黑"/>
                <a:ea typeface="微软雅黑"/>
                <a:cs typeface="微软雅黑"/>
              </a:rPr>
              <a:t>20</a:t>
            </a:r>
          </a:p>
        </p:txBody>
      </p:sp>
      <p:sp>
        <p:nvSpPr>
          <p:cNvPr id="49" name="[w6_title]"/>
          <p:cNvSpPr txBox="1"/>
          <p:nvPr/>
        </p:nvSpPr>
        <p:spPr>
          <a:xfrm>
            <a:off x="6146800" y="3175000"/>
            <a:ext cx="9017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残余风险</a:t>
            </a:r>
          </a:p>
        </p:txBody>
      </p:sp>
      <p:sp>
        <p:nvSpPr>
          <p:cNvPr id="50" name="[w6_detail]"/>
          <p:cNvSpPr txBox="1"/>
          <p:nvPr/>
        </p:nvSpPr>
        <p:spPr>
          <a:xfrm>
            <a:off x="6121400" y="3378200"/>
            <a:ext cx="952500" cy="711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剩余风险集中在极端场景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进入上线观察期管理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同步设置止损阈值</a:t>
            </a:r>
          </a:p>
        </p:txBody>
      </p:sp>
      <p:cxnSp>
        <p:nvCxnSpPr>
          <p:cNvPr id="51" name="Connector 50"/>
          <p:cNvCxnSpPr/>
          <p:nvPr/>
        </p:nvCxnSpPr>
        <p:spPr>
          <a:xfrm>
            <a:off x="469900" y="4445000"/>
            <a:ext cx="6667500" cy="0"/>
          </a:xfrm>
          <a:prstGeom prst="line">
            <a:avLst/>
          </a:prstGeom>
          <a:ln w="12700">
            <a:solidFill>
              <a:srgbClr val="C9D6E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520700" y="4546600"/>
            <a:ext cx="65405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压降逻辑：可观测 -&gt; 可隔离 -&gt; 可兜底 -&gt; 可验收 -&gt; 可运营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7759700" y="1765300"/>
            <a:ext cx="3962400" cy="546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016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Rectangle 53"/>
          <p:cNvSpPr/>
          <p:nvPr/>
        </p:nvSpPr>
        <p:spPr>
          <a:xfrm>
            <a:off x="7759700" y="1765300"/>
            <a:ext cx="44450" cy="5461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[c1_title]"/>
          <p:cNvSpPr txBox="1"/>
          <p:nvPr/>
        </p:nvSpPr>
        <p:spPr>
          <a:xfrm>
            <a:off x="7886700" y="1841500"/>
            <a:ext cx="12065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观测覆盖</a:t>
            </a:r>
          </a:p>
        </p:txBody>
      </p:sp>
      <p:sp>
        <p:nvSpPr>
          <p:cNvPr id="56" name="[c1_owner]"/>
          <p:cNvSpPr txBox="1"/>
          <p:nvPr/>
        </p:nvSpPr>
        <p:spPr>
          <a:xfrm>
            <a:off x="10922000" y="1828800"/>
            <a:ext cx="6604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平台侧</a:t>
            </a:r>
          </a:p>
        </p:txBody>
      </p:sp>
      <p:sp>
        <p:nvSpPr>
          <p:cNvPr id="57" name="[c1_detail]"/>
          <p:cNvSpPr txBox="1"/>
          <p:nvPr/>
        </p:nvSpPr>
        <p:spPr>
          <a:xfrm>
            <a:off x="7886700" y="2019300"/>
            <a:ext cx="36957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核心指标覆盖率需达到 95% 以上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告警规则关联处置脚本和负责人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7759700" y="2374900"/>
            <a:ext cx="3962400" cy="546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016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Rectangle 58"/>
          <p:cNvSpPr/>
          <p:nvPr/>
        </p:nvSpPr>
        <p:spPr>
          <a:xfrm>
            <a:off x="7759700" y="2374900"/>
            <a:ext cx="44450" cy="546100"/>
          </a:xfrm>
          <a:prstGeom prst="rect">
            <a:avLst/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[c2_title]"/>
          <p:cNvSpPr txBox="1"/>
          <p:nvPr/>
        </p:nvSpPr>
        <p:spPr>
          <a:xfrm>
            <a:off x="7886700" y="2451100"/>
            <a:ext cx="12065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变更准入</a:t>
            </a:r>
          </a:p>
        </p:txBody>
      </p:sp>
      <p:sp>
        <p:nvSpPr>
          <p:cNvPr id="61" name="[c2_owner]"/>
          <p:cNvSpPr txBox="1"/>
          <p:nvPr/>
        </p:nvSpPr>
        <p:spPr>
          <a:xfrm>
            <a:off x="10922000" y="2438400"/>
            <a:ext cx="6604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研发侧</a:t>
            </a:r>
          </a:p>
        </p:txBody>
      </p:sp>
      <p:sp>
        <p:nvSpPr>
          <p:cNvPr id="62" name="[c2_detail]"/>
          <p:cNvSpPr txBox="1"/>
          <p:nvPr/>
        </p:nvSpPr>
        <p:spPr>
          <a:xfrm>
            <a:off x="7886700" y="2628900"/>
            <a:ext cx="36957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每次发布绑定灰度批次和回滚条件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禁止无证据扩大影响范围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7759700" y="2984500"/>
            <a:ext cx="3962400" cy="546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016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Rectangle 63"/>
          <p:cNvSpPr/>
          <p:nvPr/>
        </p:nvSpPr>
        <p:spPr>
          <a:xfrm>
            <a:off x="7759700" y="2984500"/>
            <a:ext cx="44450" cy="546100"/>
          </a:xfrm>
          <a:prstGeom prst="rect">
            <a:avLst/>
          </a:prstGeom>
          <a:solidFill>
            <a:srgbClr val="D98200"/>
          </a:solidFill>
          <a:ln w="254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[c3_title]"/>
          <p:cNvSpPr txBox="1"/>
          <p:nvPr/>
        </p:nvSpPr>
        <p:spPr>
          <a:xfrm>
            <a:off x="7886700" y="3060700"/>
            <a:ext cx="12065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容量护栏</a:t>
            </a:r>
          </a:p>
        </p:txBody>
      </p:sp>
      <p:sp>
        <p:nvSpPr>
          <p:cNvPr id="66" name="[c3_owner]"/>
          <p:cNvSpPr txBox="1"/>
          <p:nvPr/>
        </p:nvSpPr>
        <p:spPr>
          <a:xfrm>
            <a:off x="10922000" y="3048000"/>
            <a:ext cx="6604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运维侧</a:t>
            </a:r>
          </a:p>
        </p:txBody>
      </p:sp>
      <p:sp>
        <p:nvSpPr>
          <p:cNvPr id="67" name="[c3_detail]"/>
          <p:cNvSpPr txBox="1"/>
          <p:nvPr/>
        </p:nvSpPr>
        <p:spPr>
          <a:xfrm>
            <a:off x="7886700" y="3238500"/>
            <a:ext cx="36957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按 P95 与峰值倍率双阈值管控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容量不足时降低非核心能力优先级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7759700" y="3594100"/>
            <a:ext cx="3962400" cy="546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016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Rectangle 68"/>
          <p:cNvSpPr/>
          <p:nvPr/>
        </p:nvSpPr>
        <p:spPr>
          <a:xfrm>
            <a:off x="7759700" y="3594100"/>
            <a:ext cx="44450" cy="546100"/>
          </a:xfrm>
          <a:prstGeom prst="rect">
            <a:avLst/>
          </a:prstGeom>
          <a:solidFill>
            <a:srgbClr val="159A6B"/>
          </a:solidFill>
          <a:ln w="254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[c4_title]"/>
          <p:cNvSpPr txBox="1"/>
          <p:nvPr/>
        </p:nvSpPr>
        <p:spPr>
          <a:xfrm>
            <a:off x="7886700" y="3670300"/>
            <a:ext cx="12065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收益复核</a:t>
            </a:r>
          </a:p>
        </p:txBody>
      </p:sp>
      <p:sp>
        <p:nvSpPr>
          <p:cNvPr id="71" name="[c4_owner]"/>
          <p:cNvSpPr txBox="1"/>
          <p:nvPr/>
        </p:nvSpPr>
        <p:spPr>
          <a:xfrm>
            <a:off x="10922000" y="3657600"/>
            <a:ext cx="6604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159A6B"/>
                </a:solidFill>
                <a:latin typeface="微软雅黑"/>
                <a:ea typeface="微软雅黑"/>
                <a:cs typeface="微软雅黑"/>
              </a:rPr>
              <a:t>业务侧</a:t>
            </a:r>
          </a:p>
        </p:txBody>
      </p:sp>
      <p:sp>
        <p:nvSpPr>
          <p:cNvPr id="72" name="[c4_detail]"/>
          <p:cNvSpPr txBox="1"/>
          <p:nvPr/>
        </p:nvSpPr>
        <p:spPr>
          <a:xfrm>
            <a:off x="7886700" y="3848100"/>
            <a:ext cx="36957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收益口径与稳定性口径共同验收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连续两轮回撤即暂停扩面并复盘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7759700" y="4203700"/>
            <a:ext cx="3962400" cy="546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016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Rectangle 73"/>
          <p:cNvSpPr/>
          <p:nvPr/>
        </p:nvSpPr>
        <p:spPr>
          <a:xfrm>
            <a:off x="7759700" y="4203700"/>
            <a:ext cx="44450" cy="546100"/>
          </a:xfrm>
          <a:prstGeom prst="rect">
            <a:avLst/>
          </a:prstGeom>
          <a:solidFill>
            <a:srgbClr val="B80606"/>
          </a:solidFill>
          <a:ln w="25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[c5_title]"/>
          <p:cNvSpPr txBox="1"/>
          <p:nvPr/>
        </p:nvSpPr>
        <p:spPr>
          <a:xfrm>
            <a:off x="7886700" y="4279900"/>
            <a:ext cx="12065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例外处理</a:t>
            </a:r>
          </a:p>
        </p:txBody>
      </p:sp>
      <p:sp>
        <p:nvSpPr>
          <p:cNvPr id="76" name="[c5_owner]"/>
          <p:cNvSpPr txBox="1"/>
          <p:nvPr/>
        </p:nvSpPr>
        <p:spPr>
          <a:xfrm>
            <a:off x="10922000" y="4267200"/>
            <a:ext cx="6604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治理组</a:t>
            </a:r>
          </a:p>
        </p:txBody>
      </p:sp>
      <p:sp>
        <p:nvSpPr>
          <p:cNvPr id="77" name="[c5_detail]"/>
          <p:cNvSpPr txBox="1"/>
          <p:nvPr/>
        </p:nvSpPr>
        <p:spPr>
          <a:xfrm>
            <a:off x="7886700" y="4457700"/>
            <a:ext cx="3695700" cy="2413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记录风险接受人、有效期和退出条件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2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避免临时策略长期化并复盘</a:t>
            </a:r>
          </a:p>
        </p:txBody>
      </p:sp>
      <p:sp>
        <p:nvSpPr>
          <p:cNvPr id="78" name="Rectangle 77"/>
          <p:cNvSpPr/>
          <p:nvPr/>
        </p:nvSpPr>
        <p:spPr>
          <a:xfrm>
            <a:off x="304800" y="5410200"/>
            <a:ext cx="2095500" cy="939800"/>
          </a:xfrm>
          <a:prstGeom prst="rect">
            <a:avLst/>
          </a:prstGeom>
          <a:solidFill>
            <a:srgbClr val="B80606"/>
          </a:solidFill>
          <a:ln w="508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[bottom_title]"/>
          <p:cNvSpPr txBox="1"/>
          <p:nvPr/>
        </p:nvSpPr>
        <p:spPr>
          <a:xfrm>
            <a:off x="482600" y="5537200"/>
            <a:ext cx="1143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上线判断</a:t>
            </a:r>
          </a:p>
        </p:txBody>
      </p:sp>
      <p:sp>
        <p:nvSpPr>
          <p:cNvPr id="80" name="[bottom_summary]"/>
          <p:cNvSpPr txBox="1"/>
          <p:nvPr/>
        </p:nvSpPr>
        <p:spPr>
          <a:xfrm>
            <a:off x="482600" y="5740400"/>
            <a:ext cx="1574800" cy="5080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当前控制组合可将风险从高暴露压降到观察区间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建议小流量上线，同时保留熔断、回滚和收益复核三条硬门槛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2667000" y="5448300"/>
            <a:ext cx="81280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风险闸门：高暴露 -&gt; 受控 -&gt; 观察 -&gt; 放行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667000" y="5638800"/>
            <a:ext cx="8128000" cy="165100"/>
          </a:xfrm>
          <a:prstGeom prst="rect">
            <a:avLst/>
          </a:prstGeom>
          <a:solidFill>
            <a:srgbClr val="FDECEC"/>
          </a:solidFill>
          <a:ln w="381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Rectangle 82"/>
          <p:cNvSpPr/>
          <p:nvPr/>
        </p:nvSpPr>
        <p:spPr>
          <a:xfrm>
            <a:off x="4445000" y="5638800"/>
            <a:ext cx="1905000" cy="165100"/>
          </a:xfrm>
          <a:prstGeom prst="rect">
            <a:avLst/>
          </a:prstGeom>
          <a:solidFill>
            <a:srgbClr val="FFF2E3"/>
          </a:solidFill>
          <a:ln w="381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Rectangle 83"/>
          <p:cNvSpPr/>
          <p:nvPr/>
        </p:nvSpPr>
        <p:spPr>
          <a:xfrm>
            <a:off x="6350000" y="5638800"/>
            <a:ext cx="2159000" cy="165100"/>
          </a:xfrm>
          <a:prstGeom prst="rect">
            <a:avLst/>
          </a:prstGeom>
          <a:solidFill>
            <a:srgbClr val="E7F7F7"/>
          </a:solidFill>
          <a:ln w="381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Rectangle 84"/>
          <p:cNvSpPr/>
          <p:nvPr/>
        </p:nvSpPr>
        <p:spPr>
          <a:xfrm>
            <a:off x="8509000" y="5638800"/>
            <a:ext cx="2286000" cy="165100"/>
          </a:xfrm>
          <a:prstGeom prst="rect">
            <a:avLst/>
          </a:prstGeom>
          <a:solidFill>
            <a:srgbClr val="ECF8F0"/>
          </a:solidFill>
          <a:ln w="381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86" name="Connector 85"/>
          <p:cNvCxnSpPr/>
          <p:nvPr/>
        </p:nvCxnSpPr>
        <p:spPr>
          <a:xfrm>
            <a:off x="3302000" y="5537200"/>
            <a:ext cx="0" cy="596900"/>
          </a:xfrm>
          <a:prstGeom prst="line">
            <a:avLst/>
          </a:prstGeom>
          <a:ln w="19050">
            <a:solidFill>
              <a:srgbClr val="B8060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Oval 86"/>
          <p:cNvSpPr/>
          <p:nvPr/>
        </p:nvSpPr>
        <p:spPr>
          <a:xfrm>
            <a:off x="3219450" y="5676900"/>
            <a:ext cx="165100" cy="165100"/>
          </a:xfrm>
          <a:prstGeom prst="ellipse">
            <a:avLst/>
          </a:prstGeom>
          <a:solidFill>
            <a:srgbClr val="B80606"/>
          </a:solidFill>
          <a:ln w="762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[kpi1_note]"/>
          <p:cNvSpPr txBox="1"/>
          <p:nvPr/>
        </p:nvSpPr>
        <p:spPr>
          <a:xfrm>
            <a:off x="2755900" y="5283200"/>
            <a:ext cx="10922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从100降至20</a:t>
            </a:r>
          </a:p>
        </p:txBody>
      </p:sp>
      <p:sp>
        <p:nvSpPr>
          <p:cNvPr id="89" name="[kpi1_value]"/>
          <p:cNvSpPr txBox="1"/>
          <p:nvPr/>
        </p:nvSpPr>
        <p:spPr>
          <a:xfrm>
            <a:off x="2781300" y="5892800"/>
            <a:ext cx="10414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-80%</a:t>
            </a:r>
          </a:p>
        </p:txBody>
      </p:sp>
      <p:sp>
        <p:nvSpPr>
          <p:cNvPr id="90" name="[kpi1_title]"/>
          <p:cNvSpPr txBox="1"/>
          <p:nvPr/>
        </p:nvSpPr>
        <p:spPr>
          <a:xfrm>
            <a:off x="2692400" y="6134100"/>
            <a:ext cx="12192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风险压降</a:t>
            </a:r>
          </a:p>
        </p:txBody>
      </p:sp>
      <p:cxnSp>
        <p:nvCxnSpPr>
          <p:cNvPr id="91" name="Connector 90"/>
          <p:cNvCxnSpPr/>
          <p:nvPr/>
        </p:nvCxnSpPr>
        <p:spPr>
          <a:xfrm>
            <a:off x="5207000" y="5537200"/>
            <a:ext cx="0" cy="596900"/>
          </a:xfrm>
          <a:prstGeom prst="line">
            <a:avLst/>
          </a:prstGeom>
          <a:ln w="19050">
            <a:solidFill>
              <a:srgbClr val="D982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Oval 91"/>
          <p:cNvSpPr/>
          <p:nvPr/>
        </p:nvSpPr>
        <p:spPr>
          <a:xfrm>
            <a:off x="5124450" y="5676900"/>
            <a:ext cx="165100" cy="165100"/>
          </a:xfrm>
          <a:prstGeom prst="ellipse">
            <a:avLst/>
          </a:prstGeom>
          <a:solidFill>
            <a:srgbClr val="D98200"/>
          </a:solidFill>
          <a:ln w="762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[kpi2_note]"/>
          <p:cNvSpPr txBox="1"/>
          <p:nvPr/>
        </p:nvSpPr>
        <p:spPr>
          <a:xfrm>
            <a:off x="4660900" y="5283200"/>
            <a:ext cx="10922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上线准入线</a:t>
            </a:r>
          </a:p>
        </p:txBody>
      </p:sp>
      <p:sp>
        <p:nvSpPr>
          <p:cNvPr id="94" name="[kpi2_value]"/>
          <p:cNvSpPr txBox="1"/>
          <p:nvPr/>
        </p:nvSpPr>
        <p:spPr>
          <a:xfrm>
            <a:off x="4686300" y="5892800"/>
            <a:ext cx="10414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95%</a:t>
            </a:r>
          </a:p>
        </p:txBody>
      </p:sp>
      <p:sp>
        <p:nvSpPr>
          <p:cNvPr id="95" name="[kpi2_title]"/>
          <p:cNvSpPr txBox="1"/>
          <p:nvPr/>
        </p:nvSpPr>
        <p:spPr>
          <a:xfrm>
            <a:off x="4597400" y="6134100"/>
            <a:ext cx="12192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监控覆盖</a:t>
            </a:r>
          </a:p>
        </p:txBody>
      </p:sp>
      <p:cxnSp>
        <p:nvCxnSpPr>
          <p:cNvPr id="96" name="Connector 95"/>
          <p:cNvCxnSpPr/>
          <p:nvPr/>
        </p:nvCxnSpPr>
        <p:spPr>
          <a:xfrm>
            <a:off x="7112000" y="5537200"/>
            <a:ext cx="0" cy="596900"/>
          </a:xfrm>
          <a:prstGeom prst="line">
            <a:avLst/>
          </a:prstGeom>
          <a:ln w="1905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Oval 96"/>
          <p:cNvSpPr/>
          <p:nvPr/>
        </p:nvSpPr>
        <p:spPr>
          <a:xfrm>
            <a:off x="7029450" y="5676900"/>
            <a:ext cx="165100" cy="165100"/>
          </a:xfrm>
          <a:prstGeom prst="ellipse">
            <a:avLst/>
          </a:prstGeom>
          <a:solidFill>
            <a:srgbClr val="078D98"/>
          </a:solidFill>
          <a:ln w="762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[kpi3_note]"/>
          <p:cNvSpPr txBox="1"/>
          <p:nvPr/>
        </p:nvSpPr>
        <p:spPr>
          <a:xfrm>
            <a:off x="6565900" y="5283200"/>
            <a:ext cx="10922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触发即执行</a:t>
            </a:r>
          </a:p>
        </p:txBody>
      </p:sp>
      <p:sp>
        <p:nvSpPr>
          <p:cNvPr id="99" name="[kpi3_value]"/>
          <p:cNvSpPr txBox="1"/>
          <p:nvPr/>
        </p:nvSpPr>
        <p:spPr>
          <a:xfrm>
            <a:off x="6591300" y="5892800"/>
            <a:ext cx="10414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30min</a:t>
            </a:r>
          </a:p>
        </p:txBody>
      </p:sp>
      <p:sp>
        <p:nvSpPr>
          <p:cNvPr id="100" name="[kpi3_title]"/>
          <p:cNvSpPr txBox="1"/>
          <p:nvPr/>
        </p:nvSpPr>
        <p:spPr>
          <a:xfrm>
            <a:off x="6502400" y="6134100"/>
            <a:ext cx="12192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回滚窗口</a:t>
            </a:r>
          </a:p>
        </p:txBody>
      </p:sp>
      <p:cxnSp>
        <p:nvCxnSpPr>
          <p:cNvPr id="101" name="Connector 100"/>
          <p:cNvCxnSpPr/>
          <p:nvPr/>
        </p:nvCxnSpPr>
        <p:spPr>
          <a:xfrm>
            <a:off x="9017000" y="5537200"/>
            <a:ext cx="0" cy="596900"/>
          </a:xfrm>
          <a:prstGeom prst="line">
            <a:avLst/>
          </a:prstGeom>
          <a:ln w="19050">
            <a:solidFill>
              <a:srgbClr val="159A6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Oval 101"/>
          <p:cNvSpPr/>
          <p:nvPr/>
        </p:nvSpPr>
        <p:spPr>
          <a:xfrm>
            <a:off x="8934450" y="5676900"/>
            <a:ext cx="165100" cy="165100"/>
          </a:xfrm>
          <a:prstGeom prst="ellipse">
            <a:avLst/>
          </a:prstGeom>
          <a:solidFill>
            <a:srgbClr val="159A6B"/>
          </a:solidFill>
          <a:ln w="762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3" name="[kpi4_note]"/>
          <p:cNvSpPr txBox="1"/>
          <p:nvPr/>
        </p:nvSpPr>
        <p:spPr>
          <a:xfrm>
            <a:off x="8470900" y="5283200"/>
            <a:ext cx="10922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稳定后扩面</a:t>
            </a:r>
          </a:p>
        </p:txBody>
      </p:sp>
      <p:sp>
        <p:nvSpPr>
          <p:cNvPr id="104" name="[kpi4_value]"/>
          <p:cNvSpPr txBox="1"/>
          <p:nvPr/>
        </p:nvSpPr>
        <p:spPr>
          <a:xfrm>
            <a:off x="8496300" y="5892800"/>
            <a:ext cx="10414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159A6B"/>
                </a:solidFill>
                <a:latin typeface="微软雅黑"/>
                <a:ea typeface="微软雅黑"/>
                <a:cs typeface="微软雅黑"/>
              </a:rPr>
              <a:t>14天</a:t>
            </a:r>
          </a:p>
        </p:txBody>
      </p:sp>
      <p:sp>
        <p:nvSpPr>
          <p:cNvPr id="105" name="[kpi4_title]"/>
          <p:cNvSpPr txBox="1"/>
          <p:nvPr/>
        </p:nvSpPr>
        <p:spPr>
          <a:xfrm>
            <a:off x="8407400" y="6134100"/>
            <a:ext cx="12192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>观察周期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