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算力底座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Atlas 900 A3 SuperCluster: 万卡级训练集群, 有效算力利用率提升至 45%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[pos_lead]"/>
          <p:cNvSpPr txBox="1"/>
          <p:nvPr/>
        </p:nvSpPr>
        <p:spPr>
          <a:xfrm>
            <a:off x="3937000" y="914400"/>
            <a:ext cx="4318000" cy="520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面向万亿参数大模型训练的新一代 AI 算力底座,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算/网/存/电全栈协同设计, 开箱即训</a:t>
            </a:r>
          </a:p>
        </p:txBody>
      </p:sp>
      <p:sp>
        <p:nvSpPr>
          <p:cNvPr id="7" name="[center_img]"/>
          <p:cNvSpPr/>
          <p:nvPr/>
        </p:nvSpPr>
        <p:spPr>
          <a:xfrm>
            <a:off x="3937000" y="1587500"/>
            <a:ext cx="4318000" cy="3048000"/>
          </a:xfrm>
          <a:prstGeom prst="rect">
            <a:avLst/>
          </a:prstGeom>
          <a:solidFill>
            <a:srgbClr val="F2F2F2"/>
          </a:solidFill>
          <a:ln w="12700">
            <a:solidFill>
              <a:srgbClr val="BFBFBF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TextBox 7"/>
          <p:cNvSpPr txBox="1"/>
          <p:nvPr/>
        </p:nvSpPr>
        <p:spPr>
          <a:xfrm>
            <a:off x="3937000" y="3009900"/>
            <a:ext cx="43180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AI 配图区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1000" y="1333500"/>
            <a:ext cx="3175000" cy="1714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Rectangle 9"/>
          <p:cNvSpPr/>
          <p:nvPr/>
        </p:nvSpPr>
        <p:spPr>
          <a:xfrm>
            <a:off x="561109" y="1500909"/>
            <a:ext cx="173181" cy="173181"/>
          </a:xfrm>
          <a:prstGeom prst="rect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Rectangle 10"/>
          <p:cNvSpPr/>
          <p:nvPr/>
        </p:nvSpPr>
        <p:spPr>
          <a:xfrm>
            <a:off x="607290" y="1547090"/>
            <a:ext cx="80818" cy="80818"/>
          </a:xfrm>
          <a:prstGeom prst="rect">
            <a:avLst/>
          </a:prstGeom>
          <a:solidFill>
            <a:srgbClr val="DEEAF6"/>
          </a:solidFill>
          <a:ln w="1016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2" name="Connector 11"/>
          <p:cNvCxnSpPr/>
          <p:nvPr/>
        </p:nvCxnSpPr>
        <p:spPr>
          <a:xfrm>
            <a:off x="589972" y="1460500"/>
            <a:ext cx="0" cy="40409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589972" y="1674090"/>
            <a:ext cx="0" cy="4041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520700" y="1529772"/>
            <a:ext cx="40409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734290" y="1529772"/>
            <a:ext cx="4041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647700" y="1460500"/>
            <a:ext cx="0" cy="40409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47700" y="1674090"/>
            <a:ext cx="0" cy="4041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520700" y="1587500"/>
            <a:ext cx="40409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734290" y="1587500"/>
            <a:ext cx="4041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705427" y="1460500"/>
            <a:ext cx="0" cy="40409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705427" y="1674090"/>
            <a:ext cx="0" cy="4041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520700" y="1645227"/>
            <a:ext cx="40409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734290" y="1645227"/>
            <a:ext cx="40410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[c1_name]"/>
          <p:cNvSpPr txBox="1"/>
          <p:nvPr/>
        </p:nvSpPr>
        <p:spPr>
          <a:xfrm>
            <a:off x="863600" y="1447800"/>
            <a:ext cx="2540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澎湃算力</a:t>
            </a:r>
          </a:p>
        </p:txBody>
      </p:sp>
      <p:sp>
        <p:nvSpPr>
          <p:cNvPr id="25" name="[c1_desc]"/>
          <p:cNvSpPr txBox="1"/>
          <p:nvPr/>
        </p:nvSpPr>
        <p:spPr>
          <a:xfrm>
            <a:off x="520700" y="1816100"/>
            <a:ext cx="28956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单集群 8192 张昇腾卡构成超节点, 训练算力达 256 PFLOPS,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支持万亿参数 MoE 模型全参数训练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520700" y="2387600"/>
            <a:ext cx="2895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520700" y="2489200"/>
            <a:ext cx="1524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8" name="[c1_kpi]"/>
          <p:cNvSpPr txBox="1"/>
          <p:nvPr/>
        </p:nvSpPr>
        <p:spPr>
          <a:xfrm>
            <a:off x="520700" y="2489200"/>
            <a:ext cx="1524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256 PFLOPS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636000" y="1333500"/>
            <a:ext cx="3175000" cy="1714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0" name="Oval 29"/>
          <p:cNvSpPr/>
          <p:nvPr/>
        </p:nvSpPr>
        <p:spPr>
          <a:xfrm>
            <a:off x="8873836" y="1454727"/>
            <a:ext cx="57727" cy="57727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Oval 30"/>
          <p:cNvSpPr/>
          <p:nvPr/>
        </p:nvSpPr>
        <p:spPr>
          <a:xfrm>
            <a:off x="8769927" y="1639454"/>
            <a:ext cx="57727" cy="57727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2" name="Oval 31"/>
          <p:cNvSpPr/>
          <p:nvPr/>
        </p:nvSpPr>
        <p:spPr>
          <a:xfrm>
            <a:off x="8977745" y="1639454"/>
            <a:ext cx="57727" cy="57727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33" name="Connector 32"/>
          <p:cNvCxnSpPr/>
          <p:nvPr/>
        </p:nvCxnSpPr>
        <p:spPr>
          <a:xfrm flipH="1">
            <a:off x="8798790" y="1483590"/>
            <a:ext cx="103910" cy="184728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8902700" y="1483590"/>
            <a:ext cx="103909" cy="184728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8798790" y="1668318"/>
            <a:ext cx="207819" cy="0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[c2_name]"/>
          <p:cNvSpPr txBox="1"/>
          <p:nvPr/>
        </p:nvSpPr>
        <p:spPr>
          <a:xfrm>
            <a:off x="9118600" y="1447800"/>
            <a:ext cx="2540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高速互联</a:t>
            </a:r>
          </a:p>
        </p:txBody>
      </p:sp>
      <p:sp>
        <p:nvSpPr>
          <p:cNvPr id="37" name="[c2_desc]"/>
          <p:cNvSpPr txBox="1"/>
          <p:nvPr/>
        </p:nvSpPr>
        <p:spPr>
          <a:xfrm>
            <a:off x="8775700" y="1816100"/>
            <a:ext cx="28956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灵衢总线实现卡间 392GB/s 全互联, 跨节点通信时延降低 60%,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打破集群规模扩展的互联墙</a:t>
            </a:r>
          </a:p>
        </p:txBody>
      </p:sp>
      <p:cxnSp>
        <p:nvCxnSpPr>
          <p:cNvPr id="38" name="Connector 37"/>
          <p:cNvCxnSpPr/>
          <p:nvPr/>
        </p:nvCxnSpPr>
        <p:spPr>
          <a:xfrm>
            <a:off x="8775700" y="2387600"/>
            <a:ext cx="2895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>
          <a:xfrm>
            <a:off x="8775700" y="2489200"/>
            <a:ext cx="1524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[c2_kpi]"/>
          <p:cNvSpPr txBox="1"/>
          <p:nvPr/>
        </p:nvSpPr>
        <p:spPr>
          <a:xfrm>
            <a:off x="8775700" y="2489200"/>
            <a:ext cx="1524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带宽 392GB/s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381000" y="3302000"/>
            <a:ext cx="3175000" cy="1714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2" name="TextBox 41"/>
          <p:cNvSpPr txBox="1"/>
          <p:nvPr/>
        </p:nvSpPr>
        <p:spPr>
          <a:xfrm>
            <a:off x="448437" y="3322209"/>
            <a:ext cx="398526" cy="43294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⚙</a:t>
            </a:r>
          </a:p>
        </p:txBody>
      </p:sp>
      <p:sp>
        <p:nvSpPr>
          <p:cNvPr id="43" name="[c3_name]"/>
          <p:cNvSpPr txBox="1"/>
          <p:nvPr/>
        </p:nvSpPr>
        <p:spPr>
          <a:xfrm>
            <a:off x="863600" y="3416300"/>
            <a:ext cx="2540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软硬协同</a:t>
            </a:r>
          </a:p>
        </p:txBody>
      </p:sp>
      <p:sp>
        <p:nvSpPr>
          <p:cNvPr id="44" name="[c3_desc]"/>
          <p:cNvSpPr txBox="1"/>
          <p:nvPr/>
        </p:nvSpPr>
        <p:spPr>
          <a:xfrm>
            <a:off x="520700" y="3784600"/>
            <a:ext cx="28956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CANN 算子深度优化 + MindSpore 并行策略自动搜索,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大模型训练 MFU 从 30% 提升至 45%</a:t>
            </a:r>
          </a:p>
        </p:txBody>
      </p:sp>
      <p:cxnSp>
        <p:nvCxnSpPr>
          <p:cNvPr id="45" name="Connector 44"/>
          <p:cNvCxnSpPr/>
          <p:nvPr/>
        </p:nvCxnSpPr>
        <p:spPr>
          <a:xfrm>
            <a:off x="520700" y="4356100"/>
            <a:ext cx="2895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520700" y="4457700"/>
            <a:ext cx="1524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[c3_kpi]"/>
          <p:cNvSpPr txBox="1"/>
          <p:nvPr/>
        </p:nvSpPr>
        <p:spPr>
          <a:xfrm>
            <a:off x="520700" y="4457700"/>
            <a:ext cx="1524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MFU 达 45%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636000" y="3302000"/>
            <a:ext cx="3175000" cy="1714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Hexagon 48"/>
          <p:cNvSpPr/>
          <p:nvPr/>
        </p:nvSpPr>
        <p:spPr>
          <a:xfrm rot="5400000">
            <a:off x="8775700" y="3429000"/>
            <a:ext cx="218439" cy="254000"/>
          </a:xfrm>
          <a:prstGeom prst="hexagon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TextBox 49"/>
          <p:cNvSpPr txBox="1"/>
          <p:nvPr/>
        </p:nvSpPr>
        <p:spPr>
          <a:xfrm>
            <a:off x="8775700" y="3429000"/>
            <a:ext cx="218439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51" name="[c4_name]"/>
          <p:cNvSpPr txBox="1"/>
          <p:nvPr/>
        </p:nvSpPr>
        <p:spPr>
          <a:xfrm>
            <a:off x="9118600" y="3416300"/>
            <a:ext cx="2540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稳定可靠</a:t>
            </a:r>
          </a:p>
        </p:txBody>
      </p:sp>
      <p:sp>
        <p:nvSpPr>
          <p:cNvPr id="52" name="[c4_desc]"/>
          <p:cNvSpPr txBox="1"/>
          <p:nvPr/>
        </p:nvSpPr>
        <p:spPr>
          <a:xfrm>
            <a:off x="8775700" y="3784600"/>
            <a:ext cx="28956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全链路故障秒级感知, 断点续训自动恢复小于 10 分钟,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支撑千卡任务 30 天连续训练无中断</a:t>
            </a:r>
          </a:p>
        </p:txBody>
      </p:sp>
      <p:cxnSp>
        <p:nvCxnSpPr>
          <p:cNvPr id="53" name="Connector 52"/>
          <p:cNvCxnSpPr/>
          <p:nvPr/>
        </p:nvCxnSpPr>
        <p:spPr>
          <a:xfrm>
            <a:off x="8775700" y="4356100"/>
            <a:ext cx="2895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8775700" y="4457700"/>
            <a:ext cx="1524000" cy="279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[c4_kpi]"/>
          <p:cNvSpPr txBox="1"/>
          <p:nvPr/>
        </p:nvSpPr>
        <p:spPr>
          <a:xfrm>
            <a:off x="8775700" y="4457700"/>
            <a:ext cx="1524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恢复 &lt;10min</a:t>
            </a:r>
          </a:p>
        </p:txBody>
      </p:sp>
      <p:cxnSp>
        <p:nvCxnSpPr>
          <p:cNvPr id="56" name="Connector 55"/>
          <p:cNvCxnSpPr/>
          <p:nvPr/>
        </p:nvCxnSpPr>
        <p:spPr>
          <a:xfrm flipV="1">
            <a:off x="3556000" y="2159000"/>
            <a:ext cx="381000" cy="31750"/>
          </a:xfrm>
          <a:prstGeom prst="line">
            <a:avLst/>
          </a:prstGeom>
          <a:ln w="1524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3905249" y="212725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8" name="Connector 57"/>
          <p:cNvCxnSpPr/>
          <p:nvPr/>
        </p:nvCxnSpPr>
        <p:spPr>
          <a:xfrm flipV="1">
            <a:off x="3556000" y="4064000"/>
            <a:ext cx="381000" cy="95249"/>
          </a:xfrm>
          <a:prstGeom prst="line">
            <a:avLst/>
          </a:prstGeom>
          <a:ln w="1524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3905249" y="403225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60" name="Connector 59"/>
          <p:cNvCxnSpPr/>
          <p:nvPr/>
        </p:nvCxnSpPr>
        <p:spPr>
          <a:xfrm flipH="1" flipV="1">
            <a:off x="8255000" y="2159000"/>
            <a:ext cx="381000" cy="31750"/>
          </a:xfrm>
          <a:prstGeom prst="line">
            <a:avLst/>
          </a:prstGeom>
          <a:ln w="1524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8223250" y="212725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62" name="Connector 61"/>
          <p:cNvCxnSpPr/>
          <p:nvPr/>
        </p:nvCxnSpPr>
        <p:spPr>
          <a:xfrm flipH="1" flipV="1">
            <a:off x="8255000" y="4064000"/>
            <a:ext cx="381000" cy="95249"/>
          </a:xfrm>
          <a:prstGeom prst="line">
            <a:avLst/>
          </a:prstGeom>
          <a:ln w="1524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8223250" y="403225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4" name="[img_caption]"/>
          <p:cNvSpPr txBox="1"/>
          <p:nvPr/>
        </p:nvSpPr>
        <p:spPr>
          <a:xfrm>
            <a:off x="3937000" y="4711700"/>
            <a:ext cx="43180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图: Atlas 900 A3 SuperCluster 液冷整机柜集群机房实景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3937000" y="5029200"/>
            <a:ext cx="1333500" cy="3302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6" name="[img_kpi1]"/>
          <p:cNvSpPr txBox="1"/>
          <p:nvPr/>
        </p:nvSpPr>
        <p:spPr>
          <a:xfrm>
            <a:off x="3937000" y="5029200"/>
            <a:ext cx="13335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单集群 8192 卡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5429250" y="5029200"/>
            <a:ext cx="1333500" cy="3302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8" name="[img_kpi2]"/>
          <p:cNvSpPr txBox="1"/>
          <p:nvPr/>
        </p:nvSpPr>
        <p:spPr>
          <a:xfrm>
            <a:off x="5429250" y="5029200"/>
            <a:ext cx="13335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训练 MFU 45%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6921500" y="5029200"/>
            <a:ext cx="1333500" cy="3302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0" name="[img_kpi3]"/>
          <p:cNvSpPr txBox="1"/>
          <p:nvPr/>
        </p:nvSpPr>
        <p:spPr>
          <a:xfrm>
            <a:off x="6921500" y="5029200"/>
            <a:ext cx="13335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故障恢复 &lt;10min</a:t>
            </a:r>
          </a:p>
        </p:txBody>
      </p:sp>
      <p:sp>
        <p:nvSpPr>
          <p:cNvPr id="71" name="Rectangle 70"/>
          <p:cNvSpPr/>
          <p:nvPr/>
        </p:nvSpPr>
        <p:spPr>
          <a:xfrm>
            <a:off x="381000" y="5511800"/>
            <a:ext cx="11430000" cy="6096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2" name="Rectangle 71"/>
          <p:cNvSpPr/>
          <p:nvPr/>
        </p:nvSpPr>
        <p:spPr>
          <a:xfrm>
            <a:off x="381000" y="5511800"/>
            <a:ext cx="38100" cy="6096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3" name="[concl]"/>
          <p:cNvSpPr txBox="1"/>
          <p:nvPr/>
        </p:nvSpPr>
        <p:spPr>
          <a:xfrm>
            <a:off x="584200" y="5588000"/>
            <a:ext cx="9398000" cy="457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以超节点架构同时打破算力墙与互联墙, 支撑万亿参数模型 30 天连续训练, 下一步向 3.2 万卡集群规模演进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10160000" y="5638800"/>
            <a:ext cx="1524000" cy="355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5" name="[concl_kpi]"/>
          <p:cNvSpPr txBox="1"/>
          <p:nvPr/>
        </p:nvSpPr>
        <p:spPr>
          <a:xfrm>
            <a:off x="10160000" y="5638800"/>
            <a:ext cx="1524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已商用 11 个集群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