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智能体底座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算力×模型×数据三要素融合: 行业智能体落地周期 -60%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[formula_bar]"/>
          <p:cNvSpPr txBox="1"/>
          <p:nvPr/>
        </p:nvSpPr>
        <p:spPr>
          <a:xfrm>
            <a:off x="381000" y="825500"/>
            <a:ext cx="69850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昇腾算力 × 盘古模型 × 行业数据  →  行业智能体规模复制</a:t>
            </a:r>
          </a:p>
        </p:txBody>
      </p:sp>
      <p:sp>
        <p:nvSpPr>
          <p:cNvPr id="7" name="Oval 6"/>
          <p:cNvSpPr/>
          <p:nvPr/>
        </p:nvSpPr>
        <p:spPr>
          <a:xfrm>
            <a:off x="825500" y="1079500"/>
            <a:ext cx="3175000" cy="3175000"/>
          </a:xfrm>
          <a:prstGeom prst="ellipse">
            <a:avLst/>
          </a:prstGeom>
          <a:solidFill>
            <a:srgbClr val="2E75B6">
              <a:alpha val="40000"/>
            </a:srgbClr>
          </a:solidFill>
          <a:ln w="19050">
            <a:solidFill>
              <a:srgbClr val="2E75B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Oval 7"/>
          <p:cNvSpPr/>
          <p:nvPr/>
        </p:nvSpPr>
        <p:spPr>
          <a:xfrm>
            <a:off x="3238500" y="1079500"/>
            <a:ext cx="3175000" cy="3175000"/>
          </a:xfrm>
          <a:prstGeom prst="ellipse">
            <a:avLst/>
          </a:prstGeom>
          <a:solidFill>
            <a:srgbClr val="00B050">
              <a:alpha val="40000"/>
            </a:srgbClr>
          </a:solidFill>
          <a:ln w="1905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Oval 8"/>
          <p:cNvSpPr/>
          <p:nvPr/>
        </p:nvSpPr>
        <p:spPr>
          <a:xfrm>
            <a:off x="2032000" y="2857500"/>
            <a:ext cx="3175000" cy="3175000"/>
          </a:xfrm>
          <a:prstGeom prst="ellipse">
            <a:avLst/>
          </a:prstGeom>
          <a:solidFill>
            <a:srgbClr val="FFC000">
              <a:alpha val="40000"/>
            </a:srgbClr>
          </a:solidFill>
          <a:ln w="1905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[circle1_name]"/>
          <p:cNvSpPr txBox="1"/>
          <p:nvPr/>
        </p:nvSpPr>
        <p:spPr>
          <a:xfrm>
            <a:off x="1143000" y="1506918"/>
            <a:ext cx="1524000" cy="27546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2E75B6"/>
                </a:solidFill>
                <a:latin typeface="Microsoft YaHei"/>
                <a:ea typeface="Microsoft YaHei"/>
                <a:cs typeface="Microsoft YaHei"/>
              </a:rPr>
              <a:t>昇腾算力</a:t>
            </a:r>
          </a:p>
        </p:txBody>
      </p:sp>
      <p:sp>
        <p:nvSpPr>
          <p:cNvPr id="11" name="[circle1_sub]"/>
          <p:cNvSpPr txBox="1"/>
          <p:nvPr/>
        </p:nvSpPr>
        <p:spPr>
          <a:xfrm>
            <a:off x="1143000" y="1790700"/>
            <a:ext cx="15240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Atlas 900 集群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4000P 算力池</a:t>
            </a:r>
          </a:p>
        </p:txBody>
      </p:sp>
      <p:sp>
        <p:nvSpPr>
          <p:cNvPr id="12" name="[circle2_name]"/>
          <p:cNvSpPr txBox="1"/>
          <p:nvPr/>
        </p:nvSpPr>
        <p:spPr>
          <a:xfrm>
            <a:off x="4572000" y="1506918"/>
            <a:ext cx="1524000" cy="27546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00B050"/>
                </a:solidFill>
                <a:latin typeface="Microsoft YaHei"/>
                <a:ea typeface="Microsoft YaHei"/>
                <a:cs typeface="Microsoft YaHei"/>
              </a:rPr>
              <a:t>盘古大模型</a:t>
            </a:r>
          </a:p>
        </p:txBody>
      </p:sp>
      <p:sp>
        <p:nvSpPr>
          <p:cNvPr id="13" name="[circle2_sub]"/>
          <p:cNvSpPr txBox="1"/>
          <p:nvPr/>
        </p:nvSpPr>
        <p:spPr>
          <a:xfrm>
            <a:off x="4572000" y="1790700"/>
            <a:ext cx="15240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L0+L1 行业模型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千亿参数底座</a:t>
            </a:r>
          </a:p>
        </p:txBody>
      </p:sp>
      <p:sp>
        <p:nvSpPr>
          <p:cNvPr id="14" name="[circle3_name]"/>
          <p:cNvSpPr txBox="1"/>
          <p:nvPr/>
        </p:nvSpPr>
        <p:spPr>
          <a:xfrm>
            <a:off x="2857500" y="5158168"/>
            <a:ext cx="1524000" cy="27546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行业数据</a:t>
            </a:r>
          </a:p>
        </p:txBody>
      </p:sp>
      <p:sp>
        <p:nvSpPr>
          <p:cNvPr id="15" name="[circle3_sub]"/>
          <p:cNvSpPr txBox="1"/>
          <p:nvPr/>
        </p:nvSpPr>
        <p:spPr>
          <a:xfrm>
            <a:off x="2857500" y="5441950"/>
            <a:ext cx="15240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数据治理平台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高质量语料 12TB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143250" y="2095499"/>
            <a:ext cx="952500" cy="3048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7" name="[overlap12_label]"/>
          <p:cNvSpPr txBox="1"/>
          <p:nvPr/>
        </p:nvSpPr>
        <p:spPr>
          <a:xfrm>
            <a:off x="3143250" y="2095499"/>
            <a:ext cx="9525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训推一体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算子加速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349500" y="3714750"/>
            <a:ext cx="952500" cy="3048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9" name="[overlap13_label]"/>
          <p:cNvSpPr txBox="1"/>
          <p:nvPr/>
        </p:nvSpPr>
        <p:spPr>
          <a:xfrm>
            <a:off x="2349500" y="3714750"/>
            <a:ext cx="9525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语料工程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数据飞轮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064000" y="3714750"/>
            <a:ext cx="952500" cy="3048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1" name="[overlap23_label]"/>
          <p:cNvSpPr txBox="1"/>
          <p:nvPr/>
        </p:nvSpPr>
        <p:spPr>
          <a:xfrm>
            <a:off x="4064000" y="3714750"/>
            <a:ext cx="9525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模型微调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场景适配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984500" y="2889250"/>
            <a:ext cx="1270000" cy="73025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3" name="[center_fusion]"/>
          <p:cNvSpPr txBox="1"/>
          <p:nvPr/>
        </p:nvSpPr>
        <p:spPr>
          <a:xfrm>
            <a:off x="3035300" y="2921000"/>
            <a:ext cx="1168400" cy="66675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行业智能体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一体化交付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667000" y="6045200"/>
            <a:ext cx="1905000" cy="266700"/>
          </a:xfrm>
          <a:prstGeom prst="round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5" name="TextBox 24"/>
          <p:cNvSpPr txBox="1"/>
          <p:nvPr/>
        </p:nvSpPr>
        <p:spPr>
          <a:xfrm>
            <a:off x="2667000" y="6045200"/>
            <a:ext cx="1905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⚡ 三要素融合 · 三位一体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9100" y="4267200"/>
            <a:ext cx="15240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融合实施路径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19100" y="4483100"/>
            <a:ext cx="1524000" cy="2794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8" name="[path_step1]"/>
          <p:cNvSpPr txBox="1"/>
          <p:nvPr/>
        </p:nvSpPr>
        <p:spPr>
          <a:xfrm>
            <a:off x="419100" y="4483100"/>
            <a:ext cx="1524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数据先行 · 语料入湖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1181100" y="4762500"/>
            <a:ext cx="0" cy="101600"/>
          </a:xfrm>
          <a:prstGeom prst="line">
            <a:avLst/>
          </a:prstGeom>
          <a:ln w="1778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419100" y="4864100"/>
            <a:ext cx="1524000" cy="2794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[path_step2]"/>
          <p:cNvSpPr txBox="1"/>
          <p:nvPr/>
        </p:nvSpPr>
        <p:spPr>
          <a:xfrm>
            <a:off x="419100" y="4864100"/>
            <a:ext cx="1524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模型适配 · 场景微调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1181100" y="5143500"/>
            <a:ext cx="0" cy="101600"/>
          </a:xfrm>
          <a:prstGeom prst="line">
            <a:avLst/>
          </a:prstGeom>
          <a:ln w="1778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419100" y="5245100"/>
            <a:ext cx="1524000" cy="2794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[path_step3]"/>
          <p:cNvSpPr txBox="1"/>
          <p:nvPr/>
        </p:nvSpPr>
        <p:spPr>
          <a:xfrm>
            <a:off x="419100" y="5245100"/>
            <a:ext cx="1524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算力弹性 · 训推一体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334000" y="4356100"/>
            <a:ext cx="1905000" cy="10033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6" name="[mini_title]"/>
          <p:cNvSpPr txBox="1"/>
          <p:nvPr/>
        </p:nvSpPr>
        <p:spPr>
          <a:xfrm>
            <a:off x="5410200" y="4406900"/>
            <a:ext cx="17526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规模复制节奏</a:t>
            </a:r>
          </a:p>
        </p:txBody>
      </p:sp>
      <p:sp>
        <p:nvSpPr>
          <p:cNvPr id="37" name="[mini_bullets]"/>
          <p:cNvSpPr txBox="1"/>
          <p:nvPr/>
        </p:nvSpPr>
        <p:spPr>
          <a:xfrm>
            <a:off x="5410200" y="4635500"/>
            <a:ext cx="1752600" cy="66675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首个场景 POC 于 8 周内完成验证, 同行业按 2 周/局点节奏快速复制, 跨行业资产复用率达 70%, 单点复制成本随规模持续摊薄。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556500" y="889000"/>
            <a:ext cx="4254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9" name="Rectangle 38"/>
          <p:cNvSpPr/>
          <p:nvPr/>
        </p:nvSpPr>
        <p:spPr>
          <a:xfrm>
            <a:off x="7556500" y="8890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TextBox 39"/>
          <p:cNvSpPr txBox="1"/>
          <p:nvPr/>
        </p:nvSpPr>
        <p:spPr>
          <a:xfrm>
            <a:off x="7670800" y="889000"/>
            <a:ext cx="4089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融合场景</a:t>
            </a:r>
          </a:p>
        </p:txBody>
      </p:sp>
      <p:sp>
        <p:nvSpPr>
          <p:cNvPr id="41" name="[scene_bullets]"/>
          <p:cNvSpPr txBox="1"/>
          <p:nvPr/>
        </p:nvSpPr>
        <p:spPr>
          <a:xfrm>
            <a:off x="7683500" y="1244600"/>
            <a:ext cx="4000500" cy="1270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矿山: 掘进面无人巡检, 缺陷召回率 98.7%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电力: 输电线路缺陷识别, 巡检效率 ×10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制造: 质检智能体替代人工目检 80% 工位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政务: 12345 工单智能分拨, 处置时延 -70%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园区: 安防事件智能研判, 误报率 -82%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556500" y="2692400"/>
            <a:ext cx="4254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Rectangle 42"/>
          <p:cNvSpPr/>
          <p:nvPr/>
        </p:nvSpPr>
        <p:spPr>
          <a:xfrm>
            <a:off x="7556500" y="26924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4" name="TextBox 43"/>
          <p:cNvSpPr txBox="1"/>
          <p:nvPr/>
        </p:nvSpPr>
        <p:spPr>
          <a:xfrm>
            <a:off x="7670800" y="2692400"/>
            <a:ext cx="4089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融合收益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683500" y="3060700"/>
            <a:ext cx="1905000" cy="3683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[kpi1]"/>
          <p:cNvSpPr txBox="1"/>
          <p:nvPr/>
        </p:nvSpPr>
        <p:spPr>
          <a:xfrm>
            <a:off x="7683500" y="3060700"/>
            <a:ext cx="19050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落地周期 -60%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9779000" y="3060700"/>
            <a:ext cx="1905000" cy="3683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8" name="[kpi2]"/>
          <p:cNvSpPr txBox="1"/>
          <p:nvPr/>
        </p:nvSpPr>
        <p:spPr>
          <a:xfrm>
            <a:off x="9779000" y="3060700"/>
            <a:ext cx="19050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推理成本 -45%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7556500" y="3873499"/>
            <a:ext cx="4254500" cy="241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Rectangle 49"/>
          <p:cNvSpPr/>
          <p:nvPr/>
        </p:nvSpPr>
        <p:spPr>
          <a:xfrm>
            <a:off x="7556500" y="3873499"/>
            <a:ext cx="4254500" cy="2413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1" name="Rectangle 50"/>
          <p:cNvSpPr/>
          <p:nvPr/>
        </p:nvSpPr>
        <p:spPr>
          <a:xfrm>
            <a:off x="7556500" y="3873499"/>
            <a:ext cx="38100" cy="2413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2" name="TextBox 51"/>
          <p:cNvSpPr txBox="1"/>
          <p:nvPr/>
        </p:nvSpPr>
        <p:spPr>
          <a:xfrm>
            <a:off x="7670800" y="3873499"/>
            <a:ext cx="4089400" cy="241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融合程度对比 (价值倍增)</a:t>
            </a:r>
          </a:p>
        </p:txBody>
      </p:sp>
      <p:cxnSp>
        <p:nvCxnSpPr>
          <p:cNvPr id="53" name="Connector 52"/>
          <p:cNvCxnSpPr/>
          <p:nvPr/>
        </p:nvCxnSpPr>
        <p:spPr>
          <a:xfrm>
            <a:off x="8001000" y="5867400"/>
            <a:ext cx="33655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8337550" y="5454226"/>
            <a:ext cx="560916" cy="413173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TextBox 54"/>
          <p:cNvSpPr txBox="1"/>
          <p:nvPr/>
        </p:nvSpPr>
        <p:spPr>
          <a:xfrm>
            <a:off x="8057091" y="5268742"/>
            <a:ext cx="1121833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1.0×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057091" y="5905500"/>
            <a:ext cx="1121833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单要素</a:t>
            </a:r>
          </a:p>
        </p:txBody>
      </p:sp>
      <p:sp>
        <p:nvSpPr>
          <p:cNvPr id="57" name="Rectangle 56"/>
          <p:cNvSpPr/>
          <p:nvPr/>
        </p:nvSpPr>
        <p:spPr>
          <a:xfrm>
            <a:off x="9459383" y="5206322"/>
            <a:ext cx="560916" cy="661077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8" name="TextBox 57"/>
          <p:cNvSpPr txBox="1"/>
          <p:nvPr/>
        </p:nvSpPr>
        <p:spPr>
          <a:xfrm>
            <a:off x="9178925" y="5020838"/>
            <a:ext cx="1121833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1.6×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178925" y="5905500"/>
            <a:ext cx="1121833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两要素</a:t>
            </a:r>
          </a:p>
        </p:txBody>
      </p:sp>
      <p:sp>
        <p:nvSpPr>
          <p:cNvPr id="60" name="Rectangle 59"/>
          <p:cNvSpPr/>
          <p:nvPr/>
        </p:nvSpPr>
        <p:spPr>
          <a:xfrm>
            <a:off x="10581216" y="4627880"/>
            <a:ext cx="560916" cy="1239519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1" name="TextBox 60"/>
          <p:cNvSpPr txBox="1"/>
          <p:nvPr/>
        </p:nvSpPr>
        <p:spPr>
          <a:xfrm>
            <a:off x="10300758" y="4442396"/>
            <a:ext cx="1121833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3.0×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300758" y="5905500"/>
            <a:ext cx="1121833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三融合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