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[title_main]"/>
          <p:cNvSpPr txBox="1"/>
          <p:nvPr/>
        </p:nvSpPr>
        <p:spPr>
          <a:xfrm>
            <a:off x="203200" y="342900"/>
            <a:ext cx="11493500" cy="406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8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" name="[subtitle]"/>
          <p:cNvSpPr txBox="1"/>
          <p:nvPr/>
        </p:nvSpPr>
        <p:spPr>
          <a:xfrm>
            <a:off x="215900" y="749300"/>
            <a:ext cx="109220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5900" y="1016000"/>
            <a:ext cx="6445250" cy="4191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[case_title]"/>
          <p:cNvSpPr txBox="1"/>
          <p:nvPr/>
        </p:nvSpPr>
        <p:spPr>
          <a:xfrm>
            <a:off x="1841500" y="1130300"/>
            <a:ext cx="3175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2900" y="1422400"/>
            <a:ext cx="2730500" cy="1168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[input_title]"/>
          <p:cNvSpPr txBox="1"/>
          <p:nvPr/>
        </p:nvSpPr>
        <p:spPr>
          <a:xfrm>
            <a:off x="482600" y="1511300"/>
            <a:ext cx="2413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58800" y="1816100"/>
            <a:ext cx="762000" cy="5715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820928" y="1964690"/>
            <a:ext cx="237744" cy="1645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" name="Connector 9"/>
          <p:cNvCxnSpPr/>
          <p:nvPr/>
        </p:nvCxnSpPr>
        <p:spPr>
          <a:xfrm flipV="1">
            <a:off x="862076" y="2024126"/>
            <a:ext cx="54864" cy="54864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916940" y="2024126"/>
            <a:ext cx="50292" cy="4114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967232" y="2001266"/>
            <a:ext cx="54864" cy="6400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7700" y="2120900"/>
            <a:ext cx="584200" cy="190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图片</a:t>
            </a:r>
          </a:p>
        </p:txBody>
      </p:sp>
      <p:sp>
        <p:nvSpPr>
          <p:cNvPr id="14" name="[input_body]"/>
          <p:cNvSpPr txBox="1"/>
          <p:nvPr/>
        </p:nvSpPr>
        <p:spPr>
          <a:xfrm>
            <a:off x="1397000" y="1816100"/>
            <a:ext cx="1587500" cy="5969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479800" y="1422400"/>
            <a:ext cx="2730500" cy="1168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[response_title]"/>
          <p:cNvSpPr txBox="1"/>
          <p:nvPr/>
        </p:nvSpPr>
        <p:spPr>
          <a:xfrm>
            <a:off x="3619500" y="1511300"/>
            <a:ext cx="2413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695700" y="1816100"/>
            <a:ext cx="762000" cy="5715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3957828" y="1964690"/>
            <a:ext cx="237744" cy="1645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 flipV="1">
            <a:off x="3998976" y="2024126"/>
            <a:ext cx="54864" cy="54864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4053840" y="2024126"/>
            <a:ext cx="50292" cy="4114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 flipV="1">
            <a:off x="4104132" y="2001266"/>
            <a:ext cx="54864" cy="6400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784600" y="2120900"/>
            <a:ext cx="584200" cy="190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图片</a:t>
            </a:r>
          </a:p>
        </p:txBody>
      </p:sp>
      <p:sp>
        <p:nvSpPr>
          <p:cNvPr id="23" name="[response_body]"/>
          <p:cNvSpPr txBox="1"/>
          <p:nvPr/>
        </p:nvSpPr>
        <p:spPr>
          <a:xfrm>
            <a:off x="4533900" y="1816100"/>
            <a:ext cx="1587500" cy="5969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4" name="Right Arrow 23"/>
          <p:cNvSpPr/>
          <p:nvPr/>
        </p:nvSpPr>
        <p:spPr>
          <a:xfrm>
            <a:off x="3175000" y="1943100"/>
            <a:ext cx="279400" cy="215900"/>
          </a:xfrm>
          <a:prstGeom prst="rightArrow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[contrib_title]"/>
          <p:cNvSpPr txBox="1"/>
          <p:nvPr/>
        </p:nvSpPr>
        <p:spPr>
          <a:xfrm>
            <a:off x="381000" y="2730500"/>
            <a:ext cx="22860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6" name="Rectangle 25"/>
          <p:cNvSpPr/>
          <p:nvPr/>
        </p:nvSpPr>
        <p:spPr>
          <a:xfrm>
            <a:off x="393700" y="3073400"/>
            <a:ext cx="990600" cy="266700"/>
          </a:xfrm>
          <a:prstGeom prst="rect">
            <a:avLst/>
          </a:prstGeom>
          <a:solidFill>
            <a:srgbClr val="0B2F86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31800" y="3124200"/>
            <a:ext cx="914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输入漂移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93700" y="3340100"/>
            <a:ext cx="990600" cy="368300"/>
          </a:xfrm>
          <a:prstGeom prst="rect">
            <a:avLst/>
          </a:prstGeom>
          <a:solidFill>
            <a:srgbClr val="F3F7FB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431800" y="3378200"/>
            <a:ext cx="914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42%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384300" y="3073400"/>
            <a:ext cx="990600" cy="266700"/>
          </a:xfrm>
          <a:prstGeom prst="rect">
            <a:avLst/>
          </a:prstGeom>
          <a:solidFill>
            <a:srgbClr val="078D98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1422400" y="3124200"/>
            <a:ext cx="914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表征不足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384300" y="3340100"/>
            <a:ext cx="990600" cy="368300"/>
          </a:xfrm>
          <a:prstGeom prst="rect">
            <a:avLst/>
          </a:prstGeom>
          <a:solidFill>
            <a:srgbClr val="F3F7FB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1422400" y="3378200"/>
            <a:ext cx="914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28%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374900" y="3073400"/>
            <a:ext cx="990600" cy="266700"/>
          </a:xfrm>
          <a:prstGeom prst="rect">
            <a:avLst/>
          </a:prstGeom>
          <a:solidFill>
            <a:srgbClr val="0B2F86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2413000" y="3124200"/>
            <a:ext cx="914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模型偏置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374900" y="3340100"/>
            <a:ext cx="990600" cy="368300"/>
          </a:xfrm>
          <a:prstGeom prst="rect">
            <a:avLst/>
          </a:prstGeom>
          <a:solidFill>
            <a:srgbClr val="F3F7FB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2413000" y="3378200"/>
            <a:ext cx="914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15%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365500" y="3073400"/>
            <a:ext cx="990600" cy="266700"/>
          </a:xfrm>
          <a:prstGeom prst="rect">
            <a:avLst/>
          </a:prstGeom>
          <a:solidFill>
            <a:srgbClr val="F16918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3403600" y="3124200"/>
            <a:ext cx="914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校准不足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365500" y="3340100"/>
            <a:ext cx="990600" cy="368300"/>
          </a:xfrm>
          <a:prstGeom prst="rect">
            <a:avLst/>
          </a:prstGeom>
          <a:solidFill>
            <a:srgbClr val="F3F7FB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3403600" y="3378200"/>
            <a:ext cx="914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>10%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356100" y="3073400"/>
            <a:ext cx="990600" cy="266700"/>
          </a:xfrm>
          <a:prstGeom prst="rect">
            <a:avLst/>
          </a:prstGeom>
          <a:solidFill>
            <a:srgbClr val="0B2F86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4394200" y="3124200"/>
            <a:ext cx="914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噪声干扰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356100" y="3340100"/>
            <a:ext cx="990600" cy="368300"/>
          </a:xfrm>
          <a:prstGeom prst="rect">
            <a:avLst/>
          </a:prstGeom>
          <a:solidFill>
            <a:srgbClr val="F3F7FB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4394200" y="3378200"/>
            <a:ext cx="914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4%</a:t>
            </a:r>
          </a:p>
        </p:txBody>
      </p:sp>
      <p:sp>
        <p:nvSpPr>
          <p:cNvPr id="46" name="Rectangle 45"/>
          <p:cNvSpPr/>
          <p:nvPr/>
        </p:nvSpPr>
        <p:spPr>
          <a:xfrm>
            <a:off x="5346700" y="3073400"/>
            <a:ext cx="990600" cy="266700"/>
          </a:xfrm>
          <a:prstGeom prst="rect">
            <a:avLst/>
          </a:prstGeom>
          <a:solidFill>
            <a:srgbClr val="0B2F86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5384800" y="3124200"/>
            <a:ext cx="914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其他因素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346700" y="3340100"/>
            <a:ext cx="990600" cy="368300"/>
          </a:xfrm>
          <a:prstGeom prst="rect">
            <a:avLst/>
          </a:prstGeom>
          <a:solidFill>
            <a:srgbClr val="F3F7FB"/>
          </a:solidFill>
          <a:ln w="101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5384800" y="3378200"/>
            <a:ext cx="914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1%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342900" y="4064000"/>
            <a:ext cx="6146800" cy="914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Isosceles Triangle 50"/>
          <p:cNvSpPr/>
          <p:nvPr/>
        </p:nvSpPr>
        <p:spPr>
          <a:xfrm>
            <a:off x="508000" y="4381500"/>
            <a:ext cx="368300" cy="331470"/>
          </a:xfrm>
          <a:prstGeom prst="triangle">
            <a:avLst/>
          </a:prstGeom>
          <a:noFill/>
          <a:ln w="3048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589026" y="4418330"/>
            <a:ext cx="228346" cy="316738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8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>!</a:t>
            </a:r>
          </a:p>
        </p:txBody>
      </p:sp>
      <p:sp>
        <p:nvSpPr>
          <p:cNvPr id="53" name="[cause_title]"/>
          <p:cNvSpPr txBox="1"/>
          <p:nvPr/>
        </p:nvSpPr>
        <p:spPr>
          <a:xfrm>
            <a:off x="952500" y="4203700"/>
            <a:ext cx="2095500" cy="266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4" name="[cause_body]"/>
          <p:cNvSpPr txBox="1"/>
          <p:nvPr/>
        </p:nvSpPr>
        <p:spPr>
          <a:xfrm>
            <a:off x="3086100" y="4241800"/>
            <a:ext cx="3175000" cy="558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6858000" y="1041400"/>
            <a:ext cx="5080000" cy="19939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Rounded Rectangle 55"/>
          <p:cNvSpPr/>
          <p:nvPr/>
        </p:nvSpPr>
        <p:spPr>
          <a:xfrm>
            <a:off x="6858000" y="1041400"/>
            <a:ext cx="5080000" cy="3556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6858000" y="1282700"/>
            <a:ext cx="5080000" cy="114300"/>
          </a:xfrm>
          <a:prstGeom prst="rect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[explain_panel_title]"/>
          <p:cNvSpPr txBox="1"/>
          <p:nvPr/>
        </p:nvSpPr>
        <p:spPr>
          <a:xfrm>
            <a:off x="6972300" y="1092200"/>
            <a:ext cx="48514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9" name="[explain_body]"/>
          <p:cNvSpPr txBox="1"/>
          <p:nvPr/>
        </p:nvSpPr>
        <p:spPr>
          <a:xfrm>
            <a:off x="7023100" y="1536700"/>
            <a:ext cx="4699000" cy="13081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150"/>
              </a:spcAft>
            </a:pPr>
            <a:r>
              <a:rPr lang="zh-CN" altLang="zh-CN" sz="101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150"/>
              </a:spcAft>
            </a:pPr>
            <a:r>
              <a:rPr lang="zh-CN" altLang="zh-CN" sz="101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150"/>
              </a:spcAft>
            </a:pPr>
            <a:r>
              <a:rPr lang="zh-CN" altLang="zh-CN" sz="101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150"/>
              </a:spcAft>
            </a:pPr>
            <a:r>
              <a:rPr lang="zh-CN" altLang="zh-CN" sz="101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150"/>
              </a:spcAft>
            </a:pPr>
            <a:r>
              <a:rPr lang="zh-CN" altLang="zh-CN" sz="101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6858000" y="3340100"/>
            <a:ext cx="5080000" cy="1752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ounded Rectangle 60"/>
          <p:cNvSpPr/>
          <p:nvPr/>
        </p:nvSpPr>
        <p:spPr>
          <a:xfrm>
            <a:off x="6858000" y="3340100"/>
            <a:ext cx="5080000" cy="3556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Rectangle 61"/>
          <p:cNvSpPr/>
          <p:nvPr/>
        </p:nvSpPr>
        <p:spPr>
          <a:xfrm>
            <a:off x="6858000" y="3581400"/>
            <a:ext cx="5080000" cy="114300"/>
          </a:xfrm>
          <a:prstGeom prst="rect">
            <a:avLst/>
          </a:prstGeom>
          <a:solidFill>
            <a:srgbClr val="078D98"/>
          </a:solidFill>
          <a:ln w="635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[hyp_panel_title]"/>
          <p:cNvSpPr txBox="1"/>
          <p:nvPr/>
        </p:nvSpPr>
        <p:spPr>
          <a:xfrm>
            <a:off x="6972300" y="3390900"/>
            <a:ext cx="48514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4" name="[hyp_body]"/>
          <p:cNvSpPr txBox="1"/>
          <p:nvPr/>
        </p:nvSpPr>
        <p:spPr>
          <a:xfrm>
            <a:off x="7023100" y="3771900"/>
            <a:ext cx="4699000" cy="11303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26000"/>
              </a:lnSpc>
              <a:spcBef>
                <a:spcPts val="0"/>
              </a:spcBef>
              <a:spcAft>
                <a:spcPts val="150"/>
              </a:spcAft>
            </a:pPr>
            <a:r>
              <a:rPr lang="zh-CN" altLang="zh-CN" sz="10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26000"/>
              </a:lnSpc>
              <a:spcBef>
                <a:spcPts val="0"/>
              </a:spcBef>
              <a:spcAft>
                <a:spcPts val="150"/>
              </a:spcAft>
            </a:pPr>
            <a:r>
              <a:rPr lang="zh-CN" altLang="zh-CN" sz="10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26000"/>
              </a:lnSpc>
              <a:spcBef>
                <a:spcPts val="0"/>
              </a:spcBef>
              <a:spcAft>
                <a:spcPts val="150"/>
              </a:spcAft>
            </a:pPr>
            <a:r>
              <a:rPr lang="zh-CN" altLang="zh-CN" sz="10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26000"/>
              </a:lnSpc>
              <a:spcBef>
                <a:spcPts val="0"/>
              </a:spcBef>
              <a:spcAft>
                <a:spcPts val="150"/>
              </a:spcAft>
            </a:pPr>
            <a:r>
              <a:rPr lang="zh-CN" altLang="zh-CN" sz="10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215900" y="5397500"/>
            <a:ext cx="11722100" cy="952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Rounded Rectangle 65"/>
          <p:cNvSpPr/>
          <p:nvPr/>
        </p:nvSpPr>
        <p:spPr>
          <a:xfrm>
            <a:off x="990600" y="5511800"/>
            <a:ext cx="2603500" cy="7112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1143000" y="5727700"/>
            <a:ext cx="292100" cy="292100"/>
          </a:xfrm>
          <a:prstGeom prst="ellipse">
            <a:avLst/>
          </a:prstGeom>
          <a:solidFill>
            <a:srgbClr val="F3F7FB"/>
          </a:solidFill>
          <a:ln w="635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1195578" y="5780278"/>
            <a:ext cx="186944" cy="186944"/>
          </a:xfrm>
          <a:prstGeom prst="ellipse">
            <a:avLst/>
          </a:prstGeom>
          <a:solidFill>
            <a:srgbClr val="FFFFFF"/>
          </a:solidFill>
          <a:ln w="279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1239393" y="5824093"/>
            <a:ext cx="99314" cy="99314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1274445" y="5859145"/>
            <a:ext cx="29210" cy="29210"/>
          </a:xfrm>
          <a:prstGeom prst="ellipse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1" name="Connector 70"/>
          <p:cNvCxnSpPr/>
          <p:nvPr/>
        </p:nvCxnSpPr>
        <p:spPr>
          <a:xfrm flipV="1">
            <a:off x="1318260" y="5756910"/>
            <a:ext cx="87630" cy="87630"/>
          </a:xfrm>
          <a:prstGeom prst="line">
            <a:avLst/>
          </a:prstGeom>
          <a:ln w="381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nector 71"/>
          <p:cNvCxnSpPr/>
          <p:nvPr/>
        </p:nvCxnSpPr>
        <p:spPr>
          <a:xfrm>
            <a:off x="1370838" y="5756910"/>
            <a:ext cx="35052" cy="0"/>
          </a:xfrm>
          <a:prstGeom prst="line">
            <a:avLst/>
          </a:prstGeom>
          <a:ln w="254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Connector 72"/>
          <p:cNvCxnSpPr/>
          <p:nvPr/>
        </p:nvCxnSpPr>
        <p:spPr>
          <a:xfrm>
            <a:off x="1405890" y="5756910"/>
            <a:ext cx="0" cy="35052"/>
          </a:xfrm>
          <a:prstGeom prst="line">
            <a:avLst/>
          </a:prstGeom>
          <a:ln w="254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[metric1_title]"/>
          <p:cNvSpPr txBox="1"/>
          <p:nvPr/>
        </p:nvSpPr>
        <p:spPr>
          <a:xfrm>
            <a:off x="1536700" y="5638800"/>
            <a:ext cx="1968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5" name="[metric1_value]"/>
          <p:cNvSpPr txBox="1"/>
          <p:nvPr/>
        </p:nvSpPr>
        <p:spPr>
          <a:xfrm>
            <a:off x="1485900" y="5778500"/>
            <a:ext cx="20193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6" name="[metric1_note]"/>
          <p:cNvSpPr txBox="1"/>
          <p:nvPr/>
        </p:nvSpPr>
        <p:spPr>
          <a:xfrm>
            <a:off x="1206500" y="6064250"/>
            <a:ext cx="2171700" cy="139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4559300" y="5511800"/>
            <a:ext cx="2730500" cy="7112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Isosceles Triangle 77"/>
          <p:cNvSpPr/>
          <p:nvPr/>
        </p:nvSpPr>
        <p:spPr>
          <a:xfrm>
            <a:off x="4762500" y="5765800"/>
            <a:ext cx="266700" cy="240030"/>
          </a:xfrm>
          <a:prstGeom prst="triangle">
            <a:avLst/>
          </a:prstGeom>
          <a:noFill/>
          <a:ln w="3048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TextBox 78"/>
          <p:cNvSpPr txBox="1"/>
          <p:nvPr/>
        </p:nvSpPr>
        <p:spPr>
          <a:xfrm>
            <a:off x="4821174" y="5792470"/>
            <a:ext cx="165354" cy="229362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92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!</a:t>
            </a:r>
          </a:p>
        </p:txBody>
      </p:sp>
      <p:sp>
        <p:nvSpPr>
          <p:cNvPr id="80" name="[metric2_title]"/>
          <p:cNvSpPr txBox="1"/>
          <p:nvPr/>
        </p:nvSpPr>
        <p:spPr>
          <a:xfrm>
            <a:off x="5105400" y="5638800"/>
            <a:ext cx="2095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1" name="[metric2_value]"/>
          <p:cNvSpPr txBox="1"/>
          <p:nvPr/>
        </p:nvSpPr>
        <p:spPr>
          <a:xfrm>
            <a:off x="5054600" y="5778500"/>
            <a:ext cx="21463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2" name="[metric2_note]"/>
          <p:cNvSpPr txBox="1"/>
          <p:nvPr/>
        </p:nvSpPr>
        <p:spPr>
          <a:xfrm>
            <a:off x="4775200" y="6064250"/>
            <a:ext cx="2298700" cy="139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8191500" y="5511800"/>
            <a:ext cx="2730500" cy="7112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84" name="Connector 83"/>
          <p:cNvCxnSpPr/>
          <p:nvPr/>
        </p:nvCxnSpPr>
        <p:spPr>
          <a:xfrm flipV="1">
            <a:off x="8343900" y="5956300"/>
            <a:ext cx="177800" cy="152400"/>
          </a:xfrm>
          <a:prstGeom prst="line">
            <a:avLst/>
          </a:prstGeom>
          <a:ln w="50800">
            <a:solidFill>
              <a:srgbClr val="F1691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Connector 84"/>
          <p:cNvCxnSpPr/>
          <p:nvPr/>
        </p:nvCxnSpPr>
        <p:spPr>
          <a:xfrm>
            <a:off x="8521700" y="5956300"/>
            <a:ext cx="107950" cy="63500"/>
          </a:xfrm>
          <a:prstGeom prst="line">
            <a:avLst/>
          </a:prstGeom>
          <a:ln w="50800">
            <a:solidFill>
              <a:srgbClr val="F1691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Connector 85"/>
          <p:cNvCxnSpPr/>
          <p:nvPr/>
        </p:nvCxnSpPr>
        <p:spPr>
          <a:xfrm flipV="1">
            <a:off x="8629650" y="5829300"/>
            <a:ext cx="209550" cy="190500"/>
          </a:xfrm>
          <a:prstGeom prst="line">
            <a:avLst/>
          </a:prstGeom>
          <a:ln w="50800">
            <a:solidFill>
              <a:srgbClr val="F1691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Connector 86"/>
          <p:cNvCxnSpPr/>
          <p:nvPr/>
        </p:nvCxnSpPr>
        <p:spPr>
          <a:xfrm>
            <a:off x="8737600" y="5829300"/>
            <a:ext cx="101600" cy="0"/>
          </a:xfrm>
          <a:prstGeom prst="line">
            <a:avLst/>
          </a:prstGeom>
          <a:ln w="50800">
            <a:solidFill>
              <a:srgbClr val="F1691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Connector 87"/>
          <p:cNvCxnSpPr/>
          <p:nvPr/>
        </p:nvCxnSpPr>
        <p:spPr>
          <a:xfrm>
            <a:off x="8839200" y="5829300"/>
            <a:ext cx="0" cy="101600"/>
          </a:xfrm>
          <a:prstGeom prst="line">
            <a:avLst/>
          </a:prstGeom>
          <a:ln w="50800">
            <a:solidFill>
              <a:srgbClr val="F1691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[metric3_title]"/>
          <p:cNvSpPr txBox="1"/>
          <p:nvPr/>
        </p:nvSpPr>
        <p:spPr>
          <a:xfrm>
            <a:off x="8737600" y="5638800"/>
            <a:ext cx="2095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0" name="[metric3_value]"/>
          <p:cNvSpPr txBox="1"/>
          <p:nvPr/>
        </p:nvSpPr>
        <p:spPr>
          <a:xfrm>
            <a:off x="8686800" y="5778500"/>
            <a:ext cx="21463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1" name="[metric3_note]"/>
          <p:cNvSpPr txBox="1"/>
          <p:nvPr/>
        </p:nvSpPr>
        <p:spPr>
          <a:xfrm>
            <a:off x="8407400" y="6064250"/>
            <a:ext cx="2298700" cy="139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