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266700" y="139700"/>
            <a:ext cx="2984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技术洞察 / 先进技术解读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72500" y="139700"/>
            <a:ext cx="3175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内部技术报告 | insight-supp-01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342900" y="457200"/>
            <a:ext cx="9398000" cy="431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" name="[subtitle]"/>
          <p:cNvSpPr txBox="1"/>
          <p:nvPr/>
        </p:nvSpPr>
        <p:spPr>
          <a:xfrm>
            <a:off x="508000" y="1047750"/>
            <a:ext cx="48895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68300" y="1397000"/>
            <a:ext cx="8382000" cy="3556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>
            <a:off x="698500" y="2317750"/>
            <a:ext cx="7874000" cy="0"/>
          </a:xfrm>
          <a:prstGeom prst="line">
            <a:avLst/>
          </a:prstGeom>
          <a:ln w="508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33500" y="2222500"/>
            <a:ext cx="127000" cy="127000"/>
          </a:xfrm>
          <a:prstGeom prst="ellipse">
            <a:avLst/>
          </a:prstGeom>
          <a:solidFill>
            <a:srgbClr val="F3B21C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[stage1_num]"/>
          <p:cNvSpPr txBox="1"/>
          <p:nvPr/>
        </p:nvSpPr>
        <p:spPr>
          <a:xfrm>
            <a:off x="825500" y="1562100"/>
            <a:ext cx="4826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" name="[stage1_title]"/>
          <p:cNvSpPr txBox="1"/>
          <p:nvPr/>
        </p:nvSpPr>
        <p:spPr>
          <a:xfrm>
            <a:off x="1282700" y="1600200"/>
            <a:ext cx="13335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" name="[stage1_sub]"/>
          <p:cNvSpPr txBox="1"/>
          <p:nvPr/>
        </p:nvSpPr>
        <p:spPr>
          <a:xfrm>
            <a:off x="1282700" y="1866900"/>
            <a:ext cx="1397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206500" y="2571750"/>
            <a:ext cx="1047750" cy="66675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1611503" y="2767965"/>
            <a:ext cx="237744" cy="1645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4" name="Connector 13"/>
          <p:cNvCxnSpPr/>
          <p:nvPr/>
        </p:nvCxnSpPr>
        <p:spPr>
          <a:xfrm flipV="1">
            <a:off x="1652651" y="2827401"/>
            <a:ext cx="54864" cy="54864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1707515" y="2827401"/>
            <a:ext cx="50292" cy="4114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V="1">
            <a:off x="1757807" y="2804541"/>
            <a:ext cx="54864" cy="6400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[stage1_body]"/>
          <p:cNvSpPr txBox="1"/>
          <p:nvPr/>
        </p:nvSpPr>
        <p:spPr>
          <a:xfrm>
            <a:off x="812800" y="3365500"/>
            <a:ext cx="1651000" cy="952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90800" y="1739900"/>
            <a:ext cx="393700" cy="406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00" b="1">
                <a:solidFill>
                  <a:srgbClr val="A8B0BA"/>
                </a:solidFill>
                <a:latin typeface="微软雅黑"/>
                <a:ea typeface="微软雅黑"/>
                <a:cs typeface="微软雅黑"/>
              </a:rPr>
              <a:t>»</a:t>
            </a:r>
          </a:p>
        </p:txBody>
      </p:sp>
      <p:sp>
        <p:nvSpPr>
          <p:cNvPr id="19" name="Oval 18"/>
          <p:cNvSpPr/>
          <p:nvPr/>
        </p:nvSpPr>
        <p:spPr>
          <a:xfrm>
            <a:off x="3365500" y="2222500"/>
            <a:ext cx="127000" cy="127000"/>
          </a:xfrm>
          <a:prstGeom prst="ellipse">
            <a:avLst/>
          </a:prstGeom>
          <a:solidFill>
            <a:srgbClr val="F3B21C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[stage2_num]"/>
          <p:cNvSpPr txBox="1"/>
          <p:nvPr/>
        </p:nvSpPr>
        <p:spPr>
          <a:xfrm>
            <a:off x="2857500" y="1562100"/>
            <a:ext cx="4826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1" name="[stage2_title]"/>
          <p:cNvSpPr txBox="1"/>
          <p:nvPr/>
        </p:nvSpPr>
        <p:spPr>
          <a:xfrm>
            <a:off x="3314700" y="1600200"/>
            <a:ext cx="13335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2" name="[stage2_sub]"/>
          <p:cNvSpPr txBox="1"/>
          <p:nvPr/>
        </p:nvSpPr>
        <p:spPr>
          <a:xfrm>
            <a:off x="3314700" y="1866900"/>
            <a:ext cx="1397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238500" y="2571750"/>
            <a:ext cx="1047750" cy="66675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3643503" y="2767965"/>
            <a:ext cx="237744" cy="1645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 flipV="1">
            <a:off x="3684651" y="2827401"/>
            <a:ext cx="54864" cy="54864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3739515" y="2827401"/>
            <a:ext cx="50292" cy="4114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 flipV="1">
            <a:off x="3789807" y="2804541"/>
            <a:ext cx="54864" cy="6400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[stage2_body]"/>
          <p:cNvSpPr txBox="1"/>
          <p:nvPr/>
        </p:nvSpPr>
        <p:spPr>
          <a:xfrm>
            <a:off x="2844800" y="3365500"/>
            <a:ext cx="1651000" cy="952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22800" y="1739900"/>
            <a:ext cx="393700" cy="406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00" b="1">
                <a:solidFill>
                  <a:srgbClr val="A8B0BA"/>
                </a:solidFill>
                <a:latin typeface="微软雅黑"/>
                <a:ea typeface="微软雅黑"/>
                <a:cs typeface="微软雅黑"/>
              </a:rPr>
              <a:t>»</a:t>
            </a:r>
          </a:p>
        </p:txBody>
      </p:sp>
      <p:sp>
        <p:nvSpPr>
          <p:cNvPr id="30" name="Oval 29"/>
          <p:cNvSpPr/>
          <p:nvPr/>
        </p:nvSpPr>
        <p:spPr>
          <a:xfrm>
            <a:off x="5397500" y="2222500"/>
            <a:ext cx="127000" cy="127000"/>
          </a:xfrm>
          <a:prstGeom prst="ellipse">
            <a:avLst/>
          </a:prstGeom>
          <a:solidFill>
            <a:srgbClr val="F3B21C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[stage3_num]"/>
          <p:cNvSpPr txBox="1"/>
          <p:nvPr/>
        </p:nvSpPr>
        <p:spPr>
          <a:xfrm>
            <a:off x="4889500" y="1562100"/>
            <a:ext cx="4826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2" name="[stage3_title]"/>
          <p:cNvSpPr txBox="1"/>
          <p:nvPr/>
        </p:nvSpPr>
        <p:spPr>
          <a:xfrm>
            <a:off x="5346700" y="1600200"/>
            <a:ext cx="13335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3" name="[stage3_sub]"/>
          <p:cNvSpPr txBox="1"/>
          <p:nvPr/>
        </p:nvSpPr>
        <p:spPr>
          <a:xfrm>
            <a:off x="5346700" y="1866900"/>
            <a:ext cx="1397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270500" y="2571750"/>
            <a:ext cx="1047750" cy="66675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5675503" y="2767965"/>
            <a:ext cx="237744" cy="1645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6" name="Connector 35"/>
          <p:cNvCxnSpPr/>
          <p:nvPr/>
        </p:nvCxnSpPr>
        <p:spPr>
          <a:xfrm flipV="1">
            <a:off x="5716651" y="2827401"/>
            <a:ext cx="54864" cy="54864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>
            <a:off x="5771515" y="2827401"/>
            <a:ext cx="50292" cy="4114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 flipV="1">
            <a:off x="5821807" y="2804541"/>
            <a:ext cx="54864" cy="6400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[stage3_body]"/>
          <p:cNvSpPr txBox="1"/>
          <p:nvPr/>
        </p:nvSpPr>
        <p:spPr>
          <a:xfrm>
            <a:off x="4876800" y="3365500"/>
            <a:ext cx="1651000" cy="952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54800" y="1739900"/>
            <a:ext cx="393700" cy="406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00" b="1">
                <a:solidFill>
                  <a:srgbClr val="A8B0BA"/>
                </a:solidFill>
                <a:latin typeface="微软雅黑"/>
                <a:ea typeface="微软雅黑"/>
                <a:cs typeface="微软雅黑"/>
              </a:rPr>
              <a:t>»</a:t>
            </a:r>
          </a:p>
        </p:txBody>
      </p:sp>
      <p:sp>
        <p:nvSpPr>
          <p:cNvPr id="41" name="Oval 40"/>
          <p:cNvSpPr/>
          <p:nvPr/>
        </p:nvSpPr>
        <p:spPr>
          <a:xfrm>
            <a:off x="7429500" y="2222500"/>
            <a:ext cx="127000" cy="127000"/>
          </a:xfrm>
          <a:prstGeom prst="ellipse">
            <a:avLst/>
          </a:prstGeom>
          <a:solidFill>
            <a:srgbClr val="F3B21C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[stage4_num]"/>
          <p:cNvSpPr txBox="1"/>
          <p:nvPr/>
        </p:nvSpPr>
        <p:spPr>
          <a:xfrm>
            <a:off x="6921500" y="1562100"/>
            <a:ext cx="4826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3" name="[stage4_title]"/>
          <p:cNvSpPr txBox="1"/>
          <p:nvPr/>
        </p:nvSpPr>
        <p:spPr>
          <a:xfrm>
            <a:off x="7378700" y="1600200"/>
            <a:ext cx="13335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4" name="[stage4_sub]"/>
          <p:cNvSpPr txBox="1"/>
          <p:nvPr/>
        </p:nvSpPr>
        <p:spPr>
          <a:xfrm>
            <a:off x="7378700" y="1866900"/>
            <a:ext cx="1397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7302500" y="2571750"/>
            <a:ext cx="1047750" cy="66675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7707503" y="2767965"/>
            <a:ext cx="237744" cy="1645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7" name="Connector 46"/>
          <p:cNvCxnSpPr/>
          <p:nvPr/>
        </p:nvCxnSpPr>
        <p:spPr>
          <a:xfrm flipV="1">
            <a:off x="7748651" y="2827401"/>
            <a:ext cx="54864" cy="54864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nector 47"/>
          <p:cNvCxnSpPr/>
          <p:nvPr/>
        </p:nvCxnSpPr>
        <p:spPr>
          <a:xfrm>
            <a:off x="7803515" y="2827401"/>
            <a:ext cx="50292" cy="4114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ctor 48"/>
          <p:cNvCxnSpPr/>
          <p:nvPr/>
        </p:nvCxnSpPr>
        <p:spPr>
          <a:xfrm flipV="1">
            <a:off x="7853807" y="2804541"/>
            <a:ext cx="54864" cy="6400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[stage4_body]"/>
          <p:cNvSpPr txBox="1"/>
          <p:nvPr/>
        </p:nvSpPr>
        <p:spPr>
          <a:xfrm>
            <a:off x="6908800" y="3365500"/>
            <a:ext cx="1651000" cy="952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1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28600" y="3556000"/>
            <a:ext cx="279400" cy="952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23406A"/>
                </a:solidFill>
                <a:latin typeface="微软雅黑"/>
                <a:ea typeface="微软雅黑"/>
                <a:cs typeface="微软雅黑"/>
              </a:rPr>
              <a:t>机制特征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23406A"/>
                </a:solidFill>
                <a:latin typeface="微软雅黑"/>
                <a:ea typeface="微软雅黑"/>
                <a:cs typeface="微软雅黑"/>
              </a:rPr>
              <a:t>边界条件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8953500" y="1066800"/>
            <a:ext cx="2857500" cy="39497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[insight_title]"/>
          <p:cNvSpPr txBox="1"/>
          <p:nvPr/>
        </p:nvSpPr>
        <p:spPr>
          <a:xfrm>
            <a:off x="9448800" y="1295400"/>
            <a:ext cx="1651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4" name="Oval 53"/>
          <p:cNvSpPr/>
          <p:nvPr/>
        </p:nvSpPr>
        <p:spPr>
          <a:xfrm>
            <a:off x="9118600" y="1727200"/>
            <a:ext cx="355600" cy="355600"/>
          </a:xfrm>
          <a:prstGeom prst="ellipse">
            <a:avLst/>
          </a:prstGeom>
          <a:solidFill>
            <a:srgbClr val="F3F7FB"/>
          </a:solidFill>
          <a:ln w="635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9182608" y="1791208"/>
            <a:ext cx="227584" cy="227584"/>
          </a:xfrm>
          <a:prstGeom prst="ellipse">
            <a:avLst/>
          </a:prstGeom>
          <a:solidFill>
            <a:srgbClr val="FFFFFF"/>
          </a:solidFill>
          <a:ln w="279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9235948" y="1844548"/>
            <a:ext cx="120904" cy="120904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9278620" y="1887220"/>
            <a:ext cx="35560" cy="35560"/>
          </a:xfrm>
          <a:prstGeom prst="ellipse">
            <a:avLst/>
          </a:prstGeom>
          <a:solidFill>
            <a:srgbClr val="078D98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8" name="Connector 57"/>
          <p:cNvCxnSpPr/>
          <p:nvPr/>
        </p:nvCxnSpPr>
        <p:spPr>
          <a:xfrm flipV="1">
            <a:off x="9331960" y="1762760"/>
            <a:ext cx="106680" cy="106680"/>
          </a:xfrm>
          <a:prstGeom prst="line">
            <a:avLst/>
          </a:prstGeom>
          <a:ln w="381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Connector 58"/>
          <p:cNvCxnSpPr/>
          <p:nvPr/>
        </p:nvCxnSpPr>
        <p:spPr>
          <a:xfrm>
            <a:off x="9395968" y="1762760"/>
            <a:ext cx="42672" cy="0"/>
          </a:xfrm>
          <a:prstGeom prst="line">
            <a:avLst/>
          </a:prstGeom>
          <a:ln w="254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Connector 59"/>
          <p:cNvCxnSpPr/>
          <p:nvPr/>
        </p:nvCxnSpPr>
        <p:spPr>
          <a:xfrm>
            <a:off x="9438640" y="1762760"/>
            <a:ext cx="0" cy="42672"/>
          </a:xfrm>
          <a:prstGeom prst="line">
            <a:avLst/>
          </a:prstGeom>
          <a:ln w="254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[insight1]"/>
          <p:cNvSpPr txBox="1"/>
          <p:nvPr/>
        </p:nvSpPr>
        <p:spPr>
          <a:xfrm>
            <a:off x="9639300" y="1765300"/>
            <a:ext cx="1803400" cy="4953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62" name="Connector 61"/>
          <p:cNvCxnSpPr/>
          <p:nvPr/>
        </p:nvCxnSpPr>
        <p:spPr>
          <a:xfrm>
            <a:off x="9112250" y="2476500"/>
            <a:ext cx="2413000" cy="0"/>
          </a:xfrm>
          <a:prstGeom prst="line">
            <a:avLst/>
          </a:prstGeom>
          <a:ln w="12700">
            <a:solidFill>
              <a:srgbClr val="DDE6F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nector 62"/>
          <p:cNvCxnSpPr/>
          <p:nvPr/>
        </p:nvCxnSpPr>
        <p:spPr>
          <a:xfrm flipV="1">
            <a:off x="9144000" y="2870200"/>
            <a:ext cx="177800" cy="152400"/>
          </a:xfrm>
          <a:prstGeom prst="line">
            <a:avLst/>
          </a:prstGeom>
          <a:ln w="508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nector 63"/>
          <p:cNvCxnSpPr/>
          <p:nvPr/>
        </p:nvCxnSpPr>
        <p:spPr>
          <a:xfrm>
            <a:off x="9321800" y="2870200"/>
            <a:ext cx="107950" cy="63500"/>
          </a:xfrm>
          <a:prstGeom prst="line">
            <a:avLst/>
          </a:prstGeom>
          <a:ln w="508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Connector 64"/>
          <p:cNvCxnSpPr/>
          <p:nvPr/>
        </p:nvCxnSpPr>
        <p:spPr>
          <a:xfrm flipV="1">
            <a:off x="9429750" y="2743200"/>
            <a:ext cx="209550" cy="190500"/>
          </a:xfrm>
          <a:prstGeom prst="line">
            <a:avLst/>
          </a:prstGeom>
          <a:ln w="508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onnector 65"/>
          <p:cNvCxnSpPr/>
          <p:nvPr/>
        </p:nvCxnSpPr>
        <p:spPr>
          <a:xfrm>
            <a:off x="9537700" y="2743200"/>
            <a:ext cx="101600" cy="0"/>
          </a:xfrm>
          <a:prstGeom prst="line">
            <a:avLst/>
          </a:prstGeom>
          <a:ln w="508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Connector 66"/>
          <p:cNvCxnSpPr/>
          <p:nvPr/>
        </p:nvCxnSpPr>
        <p:spPr>
          <a:xfrm>
            <a:off x="9639300" y="2743200"/>
            <a:ext cx="0" cy="101600"/>
          </a:xfrm>
          <a:prstGeom prst="line">
            <a:avLst/>
          </a:prstGeom>
          <a:ln w="508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[insight2]"/>
          <p:cNvSpPr txBox="1"/>
          <p:nvPr/>
        </p:nvSpPr>
        <p:spPr>
          <a:xfrm>
            <a:off x="9639300" y="2667000"/>
            <a:ext cx="1803400" cy="4953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69" name="Connector 68"/>
          <p:cNvCxnSpPr/>
          <p:nvPr/>
        </p:nvCxnSpPr>
        <p:spPr>
          <a:xfrm>
            <a:off x="9112250" y="3378200"/>
            <a:ext cx="2413000" cy="0"/>
          </a:xfrm>
          <a:prstGeom prst="line">
            <a:avLst/>
          </a:prstGeom>
          <a:ln w="12700">
            <a:solidFill>
              <a:srgbClr val="DDE6F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9156700" y="3556000"/>
            <a:ext cx="330200" cy="330200"/>
          </a:xfrm>
          <a:prstGeom prst="ellipse">
            <a:avLst/>
          </a:prstGeom>
          <a:solidFill>
            <a:srgbClr val="FFFFFF"/>
          </a:solidFill>
          <a:ln w="29209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1" name="Connector 70"/>
          <p:cNvCxnSpPr/>
          <p:nvPr/>
        </p:nvCxnSpPr>
        <p:spPr>
          <a:xfrm flipV="1">
            <a:off x="9321800" y="3628644"/>
            <a:ext cx="0" cy="92456"/>
          </a:xfrm>
          <a:prstGeom prst="line">
            <a:avLst/>
          </a:prstGeom>
          <a:ln w="29209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nector 71"/>
          <p:cNvCxnSpPr/>
          <p:nvPr/>
        </p:nvCxnSpPr>
        <p:spPr>
          <a:xfrm>
            <a:off x="9321800" y="3721100"/>
            <a:ext cx="72644" cy="0"/>
          </a:xfrm>
          <a:prstGeom prst="line">
            <a:avLst/>
          </a:prstGeom>
          <a:ln w="29209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[insight3]"/>
          <p:cNvSpPr txBox="1"/>
          <p:nvPr/>
        </p:nvSpPr>
        <p:spPr>
          <a:xfrm>
            <a:off x="9639300" y="3556000"/>
            <a:ext cx="1803400" cy="4953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74" name="Connector 73"/>
          <p:cNvCxnSpPr/>
          <p:nvPr/>
        </p:nvCxnSpPr>
        <p:spPr>
          <a:xfrm>
            <a:off x="9112250" y="4267200"/>
            <a:ext cx="2413000" cy="0"/>
          </a:xfrm>
          <a:prstGeom prst="line">
            <a:avLst/>
          </a:prstGeom>
          <a:ln w="12700">
            <a:solidFill>
              <a:srgbClr val="DDE6F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Rounded Rectangle 74"/>
          <p:cNvSpPr/>
          <p:nvPr/>
        </p:nvSpPr>
        <p:spPr>
          <a:xfrm>
            <a:off x="9169400" y="4470400"/>
            <a:ext cx="304800" cy="3048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[insight4]"/>
          <p:cNvSpPr txBox="1"/>
          <p:nvPr/>
        </p:nvSpPr>
        <p:spPr>
          <a:xfrm>
            <a:off x="9639300" y="4445000"/>
            <a:ext cx="1803400" cy="4953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177800" y="5207000"/>
            <a:ext cx="11772900" cy="13208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[cond_title]"/>
          <p:cNvSpPr txBox="1"/>
          <p:nvPr/>
        </p:nvSpPr>
        <p:spPr>
          <a:xfrm>
            <a:off x="876300" y="5321300"/>
            <a:ext cx="18542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6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9" name="[cond_body]"/>
          <p:cNvSpPr txBox="1"/>
          <p:nvPr/>
        </p:nvSpPr>
        <p:spPr>
          <a:xfrm>
            <a:off x="901700" y="5613400"/>
            <a:ext cx="1587500" cy="685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80" name="Connector 79"/>
          <p:cNvCxnSpPr/>
          <p:nvPr/>
        </p:nvCxnSpPr>
        <p:spPr>
          <a:xfrm>
            <a:off x="2692400" y="5334000"/>
            <a:ext cx="0" cy="102870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[cost_title]"/>
          <p:cNvSpPr txBox="1"/>
          <p:nvPr/>
        </p:nvSpPr>
        <p:spPr>
          <a:xfrm>
            <a:off x="3416300" y="5321300"/>
            <a:ext cx="18542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6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2" name="[cost_body]"/>
          <p:cNvSpPr txBox="1"/>
          <p:nvPr/>
        </p:nvSpPr>
        <p:spPr>
          <a:xfrm>
            <a:off x="3441700" y="5613400"/>
            <a:ext cx="1841500" cy="685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83" name="Connector 82"/>
          <p:cNvCxnSpPr/>
          <p:nvPr/>
        </p:nvCxnSpPr>
        <p:spPr>
          <a:xfrm>
            <a:off x="5486400" y="5334000"/>
            <a:ext cx="0" cy="102870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4" name="[budget_title]"/>
          <p:cNvSpPr txBox="1"/>
          <p:nvPr/>
        </p:nvSpPr>
        <p:spPr>
          <a:xfrm>
            <a:off x="6273800" y="5321300"/>
            <a:ext cx="18542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6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5" name="[budget_body]"/>
          <p:cNvSpPr txBox="1"/>
          <p:nvPr/>
        </p:nvSpPr>
        <p:spPr>
          <a:xfrm>
            <a:off x="6299200" y="5613400"/>
            <a:ext cx="2095500" cy="685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86" name="Connector 85"/>
          <p:cNvCxnSpPr/>
          <p:nvPr/>
        </p:nvCxnSpPr>
        <p:spPr>
          <a:xfrm>
            <a:off x="8597900" y="5334000"/>
            <a:ext cx="0" cy="102870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[quality_title]"/>
          <p:cNvSpPr txBox="1"/>
          <p:nvPr/>
        </p:nvSpPr>
        <p:spPr>
          <a:xfrm>
            <a:off x="9512300" y="5321300"/>
            <a:ext cx="18542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6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8" name="[quality_body]"/>
          <p:cNvSpPr txBox="1"/>
          <p:nvPr/>
        </p:nvSpPr>
        <p:spPr>
          <a:xfrm>
            <a:off x="9537700" y="5613400"/>
            <a:ext cx="1905000" cy="685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