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381000" y="279400"/>
            <a:ext cx="952500" cy="2794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[chip]"/>
          <p:cNvSpPr txBox="1"/>
          <p:nvPr/>
        </p:nvSpPr>
        <p:spPr>
          <a:xfrm>
            <a:off x="381000" y="279400"/>
            <a:ext cx="9525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1400" b="1" i="0">
                <a:solidFill>
                  <a:srgbClr val="FFFFFF"/>
                </a:solidFill>
                <a:latin typeface="Microsoft YaHei"/>
                <a:ea typeface="Microsoft YaHei"/>
              </a:rPr>
              <a:t>底座选型</a:t>
            </a:r>
          </a:p>
        </p:txBody>
      </p:sp>
      <p:sp>
        <p:nvSpPr>
          <p:cNvPr id="4" name="[title_main]"/>
          <p:cNvSpPr txBox="1"/>
          <p:nvPr/>
        </p:nvSpPr>
        <p:spPr>
          <a:xfrm>
            <a:off x="1473200" y="228600"/>
            <a:ext cx="9207500" cy="3683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</a:pPr>
            <a:r>
              <a:rPr sz="2200" b="1" i="0">
                <a:solidFill>
                  <a:srgbClr val="B90A0A"/>
                </a:solidFill>
                <a:latin typeface="Microsoft YaHei"/>
                <a:ea typeface="Microsoft YaHei"/>
              </a:rPr>
              <a:t>AI 训练底座选型: 昇腾方案 TCO 降 32%, 自主可控率 100%</a:t>
            </a:r>
          </a:p>
        </p:txBody>
      </p:sp>
      <p:cxnSp>
        <p:nvCxnSpPr>
          <p:cNvPr id="5" name="Connector 4"/>
          <p:cNvCxnSpPr/>
          <p:nvPr/>
        </p:nvCxnSpPr>
        <p:spPr>
          <a:xfrm flipV="1">
            <a:off x="11366500" y="304800"/>
            <a:ext cx="419100" cy="241300"/>
          </a:xfrm>
          <a:prstGeom prst="line">
            <a:avLst/>
          </a:prstGeom>
          <a:ln w="22860">
            <a:solidFill>
              <a:srgbClr val="B90A0A"/>
            </a:solidFill>
            <a:prstDash val="dash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ounded Rectangle 5"/>
          <p:cNvSpPr/>
          <p:nvPr/>
        </p:nvSpPr>
        <p:spPr>
          <a:xfrm>
            <a:off x="381000" y="889000"/>
            <a:ext cx="5461000" cy="4699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381000" y="889000"/>
            <a:ext cx="5461000" cy="406400"/>
          </a:xfrm>
          <a:prstGeom prst="rect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[left_name]"/>
          <p:cNvSpPr txBox="1"/>
          <p:nvPr/>
        </p:nvSpPr>
        <p:spPr>
          <a:xfrm>
            <a:off x="533400" y="889000"/>
            <a:ext cx="5156200" cy="406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1700" b="1" i="0">
                <a:solidFill>
                  <a:srgbClr val="FFFFFF"/>
                </a:solidFill>
                <a:latin typeface="Microsoft YaHei"/>
                <a:ea typeface="Microsoft YaHei"/>
              </a:rPr>
              <a:t>方案 A · 通用 GPU 服务器集群</a:t>
            </a:r>
          </a:p>
        </p:txBody>
      </p:sp>
      <p:sp>
        <p:nvSpPr>
          <p:cNvPr id="9" name="[left_pos]"/>
          <p:cNvSpPr txBox="1"/>
          <p:nvPr/>
        </p:nvSpPr>
        <p:spPr>
          <a:xfrm>
            <a:off x="571500" y="1371600"/>
            <a:ext cx="5080000" cy="2921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1200" b="0" i="0">
                <a:solidFill>
                  <a:srgbClr val="595959"/>
                </a:solidFill>
                <a:latin typeface="Microsoft YaHei"/>
                <a:ea typeface="Microsoft YaHei"/>
              </a:rPr>
              <a:t>沿用现网生态, 采购周期与供应风险高</a:t>
            </a:r>
          </a:p>
        </p:txBody>
      </p:sp>
      <p:cxnSp>
        <p:nvCxnSpPr>
          <p:cNvPr id="10" name="Connector 9"/>
          <p:cNvCxnSpPr/>
          <p:nvPr/>
        </p:nvCxnSpPr>
        <p:spPr>
          <a:xfrm>
            <a:off x="635000" y="1739900"/>
            <a:ext cx="4953000" cy="0"/>
          </a:xfrm>
          <a:prstGeom prst="line">
            <a:avLst/>
          </a:prstGeom>
          <a:ln w="1016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[left_bullets]"/>
          <p:cNvSpPr txBox="1"/>
          <p:nvPr/>
        </p:nvSpPr>
        <p:spPr>
          <a:xfrm>
            <a:off x="609600" y="1841500"/>
            <a:ext cx="5003800" cy="1524000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25000"/>
              </a:lnSpc>
            </a:pPr>
            <a:r>
              <a:rPr sz="1300" b="0" i="0">
                <a:solidFill>
                  <a:srgbClr val="262626"/>
                </a:solidFill>
                <a:latin typeface="Microsoft YaHei"/>
                <a:ea typeface="Microsoft YaHei"/>
              </a:rPr>
              <a:t>• 生态成熟, 主流训练框架与调优资料开箱即用</a:t>
            </a:r>
          </a:p>
          <a:p>
            <a:pPr algn="l">
              <a:lnSpc>
                <a:spcPct val="125000"/>
              </a:lnSpc>
            </a:pPr>
            <a:r>
              <a:rPr sz="1300" b="0" i="0">
                <a:solidFill>
                  <a:srgbClr val="262626"/>
                </a:solidFill>
                <a:latin typeface="Microsoft YaHei"/>
                <a:ea typeface="Microsoft YaHei"/>
              </a:rPr>
              <a:t>• 单卡 FP16 峰值算力高, 国际开源模型适配快</a:t>
            </a:r>
          </a:p>
          <a:p>
            <a:pPr algn="l">
              <a:lnSpc>
                <a:spcPct val="125000"/>
              </a:lnSpc>
            </a:pPr>
            <a:r>
              <a:rPr sz="1300" b="0" i="0">
                <a:solidFill>
                  <a:srgbClr val="262626"/>
                </a:solidFill>
                <a:latin typeface="Microsoft YaHei"/>
                <a:ea typeface="Microsoft YaHei"/>
              </a:rPr>
              <a:t>• 供应受限, 整机交付周期长达 6-9 个月</a:t>
            </a:r>
          </a:p>
          <a:p>
            <a:pPr algn="l">
              <a:lnSpc>
                <a:spcPct val="125000"/>
              </a:lnSpc>
            </a:pPr>
            <a:r>
              <a:rPr sz="1300" b="0" i="0">
                <a:solidFill>
                  <a:srgbClr val="262626"/>
                </a:solidFill>
                <a:latin typeface="Microsoft YaHei"/>
                <a:ea typeface="Microsoft YaHei"/>
              </a:rPr>
              <a:t>• 整机功耗高, 机房供电制冷需专项改造投入</a:t>
            </a:r>
          </a:p>
          <a:p>
            <a:pPr algn="l">
              <a:lnSpc>
                <a:spcPct val="125000"/>
              </a:lnSpc>
            </a:pPr>
            <a:r>
              <a:rPr sz="1300" b="0" i="0">
                <a:solidFill>
                  <a:srgbClr val="262626"/>
                </a:solidFill>
                <a:latin typeface="Microsoft YaHei"/>
                <a:ea typeface="Microsoft YaHei"/>
              </a:rPr>
              <a:t>• License 与维保费用年涨 15%, 演进受制于人</a:t>
            </a:r>
          </a:p>
        </p:txBody>
      </p:sp>
      <p:cxnSp>
        <p:nvCxnSpPr>
          <p:cNvPr id="12" name="Connector 11"/>
          <p:cNvCxnSpPr/>
          <p:nvPr/>
        </p:nvCxnSpPr>
        <p:spPr>
          <a:xfrm>
            <a:off x="635000" y="3492500"/>
            <a:ext cx="4953000" cy="0"/>
          </a:xfrm>
          <a:prstGeom prst="line">
            <a:avLst/>
          </a:prstGeom>
          <a:ln w="1016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35000" y="3581400"/>
            <a:ext cx="1397000" cy="1905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</a:pPr>
            <a:r>
              <a:rPr sz="1100" b="1" i="0">
                <a:solidFill>
                  <a:srgbClr val="262626"/>
                </a:solidFill>
                <a:latin typeface="Microsoft YaHei"/>
                <a:ea typeface="Microsoft YaHei"/>
              </a:rPr>
              <a:t>典型适配场景</a:t>
            </a:r>
          </a:p>
        </p:txBody>
      </p:sp>
      <p:sp>
        <p:nvSpPr>
          <p:cNvPr id="14" name="[left_scene]"/>
          <p:cNvSpPr txBox="1"/>
          <p:nvPr/>
        </p:nvSpPr>
        <p:spPr>
          <a:xfrm>
            <a:off x="635000" y="3784600"/>
            <a:ext cx="4953000" cy="3810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</a:pPr>
            <a:r>
              <a:rPr sz="1050" b="0" i="0">
                <a:solidFill>
                  <a:srgbClr val="595959"/>
                </a:solidFill>
                <a:latin typeface="Microsoft YaHei"/>
                <a:ea typeface="Microsoft YaHei"/>
              </a:rPr>
              <a:t>存量 GPU 资产复用、国际开源模型快速验证、短周期 POC 类场景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635000" y="4419600"/>
            <a:ext cx="2349500" cy="3302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[left_kpi1]"/>
          <p:cNvSpPr txBox="1"/>
          <p:nvPr/>
        </p:nvSpPr>
        <p:spPr>
          <a:xfrm>
            <a:off x="635000" y="4419600"/>
            <a:ext cx="2349500" cy="3302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1300" b="1" i="0">
                <a:solidFill>
                  <a:srgbClr val="262626"/>
                </a:solidFill>
                <a:latin typeface="Microsoft YaHei"/>
                <a:ea typeface="Microsoft YaHei"/>
              </a:rPr>
              <a:t>建设周期 9 个月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3238500" y="4419600"/>
            <a:ext cx="2349500" cy="3302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[left_kpi2]"/>
          <p:cNvSpPr txBox="1"/>
          <p:nvPr/>
        </p:nvSpPr>
        <p:spPr>
          <a:xfrm>
            <a:off x="3238500" y="4419600"/>
            <a:ext cx="2349500" cy="3302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1300" b="1" i="0">
                <a:solidFill>
                  <a:srgbClr val="262626"/>
                </a:solidFill>
                <a:latin typeface="Microsoft YaHei"/>
                <a:ea typeface="Microsoft YaHei"/>
              </a:rPr>
              <a:t>TCO 基线 100%</a:t>
            </a:r>
          </a:p>
        </p:txBody>
      </p:sp>
      <p:sp>
        <p:nvSpPr>
          <p:cNvPr id="19" name="[left_note]"/>
          <p:cNvSpPr txBox="1"/>
          <p:nvPr/>
        </p:nvSpPr>
        <p:spPr>
          <a:xfrm>
            <a:off x="635000" y="4902200"/>
            <a:ext cx="4953000" cy="228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950" b="0" i="0">
                <a:solidFill>
                  <a:srgbClr val="595959"/>
                </a:solidFill>
                <a:latin typeface="Microsoft YaHei"/>
                <a:ea typeface="Microsoft YaHei"/>
              </a:rPr>
              <a:t>口径: 3 年 TCO, 含电费/维保/License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350000" y="889000"/>
            <a:ext cx="5461000" cy="4699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6350000" y="889000"/>
            <a:ext cx="5461000" cy="406400"/>
          </a:xfrm>
          <a:prstGeom prst="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[right_name]"/>
          <p:cNvSpPr txBox="1"/>
          <p:nvPr/>
        </p:nvSpPr>
        <p:spPr>
          <a:xfrm>
            <a:off x="6502400" y="889000"/>
            <a:ext cx="5156200" cy="406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1700" b="1" i="0">
                <a:solidFill>
                  <a:srgbClr val="FFFFFF"/>
                </a:solidFill>
                <a:latin typeface="Microsoft YaHei"/>
                <a:ea typeface="Microsoft YaHei"/>
              </a:rPr>
              <a:t>方案 B · 昇腾 Atlas 900 集群</a:t>
            </a:r>
          </a:p>
        </p:txBody>
      </p:sp>
      <p:sp>
        <p:nvSpPr>
          <p:cNvPr id="23" name="[right_pos]"/>
          <p:cNvSpPr txBox="1"/>
          <p:nvPr/>
        </p:nvSpPr>
        <p:spPr>
          <a:xfrm>
            <a:off x="6540500" y="1371600"/>
            <a:ext cx="5080000" cy="2921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1200" b="0" i="0">
                <a:solidFill>
                  <a:srgbClr val="595959"/>
                </a:solidFill>
                <a:latin typeface="Microsoft YaHei"/>
                <a:ea typeface="Microsoft YaHei"/>
              </a:rPr>
              <a:t>全栈自主可控, 软硬协同深度优化</a:t>
            </a:r>
          </a:p>
        </p:txBody>
      </p:sp>
      <p:cxnSp>
        <p:nvCxnSpPr>
          <p:cNvPr id="24" name="Connector 23"/>
          <p:cNvCxnSpPr/>
          <p:nvPr/>
        </p:nvCxnSpPr>
        <p:spPr>
          <a:xfrm>
            <a:off x="6604000" y="1739900"/>
            <a:ext cx="4953000" cy="0"/>
          </a:xfrm>
          <a:prstGeom prst="line">
            <a:avLst/>
          </a:prstGeom>
          <a:ln w="1016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[right_bullets]"/>
          <p:cNvSpPr txBox="1"/>
          <p:nvPr/>
        </p:nvSpPr>
        <p:spPr>
          <a:xfrm>
            <a:off x="6578600" y="1841500"/>
            <a:ext cx="5003800" cy="1524000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25000"/>
              </a:lnSpc>
            </a:pPr>
            <a:r>
              <a:rPr sz="1300" b="0" i="0">
                <a:solidFill>
                  <a:srgbClr val="262626"/>
                </a:solidFill>
                <a:latin typeface="Microsoft YaHei"/>
                <a:ea typeface="Microsoft YaHei"/>
              </a:rPr>
              <a:t>• CANN + MindSpore 全栈自主可控, 生态加速繁荣</a:t>
            </a:r>
          </a:p>
          <a:p>
            <a:pPr algn="l">
              <a:lnSpc>
                <a:spcPct val="125000"/>
              </a:lnSpc>
            </a:pPr>
            <a:r>
              <a:rPr sz="1300" b="0" i="0">
                <a:solidFill>
                  <a:srgbClr val="262626"/>
                </a:solidFill>
                <a:latin typeface="Microsoft YaHei"/>
                <a:ea typeface="Microsoft YaHei"/>
              </a:rPr>
              <a:t>• 集群线性度 90% 以上, 支持万卡级规模组网</a:t>
            </a:r>
          </a:p>
          <a:p>
            <a:pPr algn="l">
              <a:lnSpc>
                <a:spcPct val="125000"/>
              </a:lnSpc>
            </a:pPr>
            <a:r>
              <a:rPr sz="1300" b="0" i="0">
                <a:solidFill>
                  <a:srgbClr val="262626"/>
                </a:solidFill>
                <a:latin typeface="Microsoft YaHei"/>
                <a:ea typeface="Microsoft YaHei"/>
              </a:rPr>
              <a:t>• 本土供应链保障, 整柜交付周期不超过 3 个月</a:t>
            </a:r>
          </a:p>
          <a:p>
            <a:pPr algn="l">
              <a:lnSpc>
                <a:spcPct val="125000"/>
              </a:lnSpc>
            </a:pPr>
            <a:r>
              <a:rPr sz="1300" b="0" i="0">
                <a:solidFill>
                  <a:srgbClr val="262626"/>
                </a:solidFill>
                <a:latin typeface="Microsoft YaHei"/>
                <a:ea typeface="Microsoft YaHei"/>
              </a:rPr>
              <a:t>• 液冷整柜交付, 数据中心 PUE 低至 1.12</a:t>
            </a:r>
          </a:p>
          <a:p>
            <a:pPr algn="l">
              <a:lnSpc>
                <a:spcPct val="125000"/>
              </a:lnSpc>
            </a:pPr>
            <a:r>
              <a:rPr sz="1300" b="0" i="0">
                <a:solidFill>
                  <a:srgbClr val="262626"/>
                </a:solidFill>
                <a:latin typeface="Microsoft YaHei"/>
                <a:ea typeface="Microsoft YaHei"/>
              </a:rPr>
              <a:t>• 迁移工具链成熟, 3 年 TCO 较基线下降 32%</a:t>
            </a:r>
          </a:p>
        </p:txBody>
      </p:sp>
      <p:cxnSp>
        <p:nvCxnSpPr>
          <p:cNvPr id="26" name="Connector 25"/>
          <p:cNvCxnSpPr/>
          <p:nvPr/>
        </p:nvCxnSpPr>
        <p:spPr>
          <a:xfrm>
            <a:off x="6604000" y="3492500"/>
            <a:ext cx="4953000" cy="0"/>
          </a:xfrm>
          <a:prstGeom prst="line">
            <a:avLst/>
          </a:prstGeom>
          <a:ln w="1016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6604000" y="3581400"/>
            <a:ext cx="1397000" cy="1905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</a:pPr>
            <a:r>
              <a:rPr sz="1100" b="1" i="0">
                <a:solidFill>
                  <a:srgbClr val="262626"/>
                </a:solidFill>
                <a:latin typeface="Microsoft YaHei"/>
                <a:ea typeface="Microsoft YaHei"/>
              </a:rPr>
              <a:t>典型适配场景</a:t>
            </a:r>
          </a:p>
        </p:txBody>
      </p:sp>
      <p:sp>
        <p:nvSpPr>
          <p:cNvPr id="28" name="[right_scene]"/>
          <p:cNvSpPr txBox="1"/>
          <p:nvPr/>
        </p:nvSpPr>
        <p:spPr>
          <a:xfrm>
            <a:off x="6604000" y="3784600"/>
            <a:ext cx="4953000" cy="3810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</a:pPr>
            <a:r>
              <a:rPr sz="1050" b="0" i="0">
                <a:solidFill>
                  <a:srgbClr val="595959"/>
                </a:solidFill>
                <a:latin typeface="Microsoft YaHei"/>
                <a:ea typeface="Microsoft YaHei"/>
              </a:rPr>
              <a:t>新建智算中心、政企自主可控诉求、千亿模型长稳训练场景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6604000" y="4419600"/>
            <a:ext cx="2349500" cy="3302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[right_kpi1]"/>
          <p:cNvSpPr txBox="1"/>
          <p:nvPr/>
        </p:nvSpPr>
        <p:spPr>
          <a:xfrm>
            <a:off x="6604000" y="4419600"/>
            <a:ext cx="2349500" cy="3302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1300" b="1" i="0">
                <a:solidFill>
                  <a:srgbClr val="262626"/>
                </a:solidFill>
                <a:latin typeface="Microsoft YaHei"/>
                <a:ea typeface="Microsoft YaHei"/>
              </a:rPr>
              <a:t>建设周期 5 个月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9207500" y="4419600"/>
            <a:ext cx="2349500" cy="3302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[right_kpi2]"/>
          <p:cNvSpPr txBox="1"/>
          <p:nvPr/>
        </p:nvSpPr>
        <p:spPr>
          <a:xfrm>
            <a:off x="9207500" y="4419600"/>
            <a:ext cx="2349500" cy="3302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1300" b="1" i="0">
                <a:solidFill>
                  <a:srgbClr val="262626"/>
                </a:solidFill>
                <a:latin typeface="Microsoft YaHei"/>
                <a:ea typeface="Microsoft YaHei"/>
              </a:rPr>
              <a:t>TCO -32%</a:t>
            </a:r>
          </a:p>
        </p:txBody>
      </p:sp>
      <p:sp>
        <p:nvSpPr>
          <p:cNvPr id="33" name="[right_note]"/>
          <p:cNvSpPr txBox="1"/>
          <p:nvPr/>
        </p:nvSpPr>
        <p:spPr>
          <a:xfrm>
            <a:off x="6604000" y="4902200"/>
            <a:ext cx="4953000" cy="228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950" b="0" i="0">
                <a:solidFill>
                  <a:srgbClr val="595959"/>
                </a:solidFill>
                <a:latin typeface="Microsoft YaHei"/>
                <a:ea typeface="Microsoft YaHei"/>
              </a:rPr>
              <a:t>口径: 3 年 TCO, 含迁移与调优人力</a:t>
            </a:r>
          </a:p>
        </p:txBody>
      </p:sp>
      <p:cxnSp>
        <p:nvCxnSpPr>
          <p:cNvPr id="34" name="Connector 33"/>
          <p:cNvCxnSpPr/>
          <p:nvPr/>
        </p:nvCxnSpPr>
        <p:spPr>
          <a:xfrm>
            <a:off x="6096000" y="952500"/>
            <a:ext cx="0" cy="1968500"/>
          </a:xfrm>
          <a:prstGeom prst="line">
            <a:avLst/>
          </a:prstGeom>
          <a:ln w="15240">
            <a:solidFill>
              <a:srgbClr val="BFBFBF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Connector 34"/>
          <p:cNvCxnSpPr/>
          <p:nvPr/>
        </p:nvCxnSpPr>
        <p:spPr>
          <a:xfrm>
            <a:off x="6096000" y="3619500"/>
            <a:ext cx="0" cy="1905000"/>
          </a:xfrm>
          <a:prstGeom prst="line">
            <a:avLst/>
          </a:prstGeom>
          <a:ln w="15240">
            <a:solidFill>
              <a:srgbClr val="BFBFBF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Oval 35"/>
          <p:cNvSpPr/>
          <p:nvPr/>
        </p:nvSpPr>
        <p:spPr>
          <a:xfrm>
            <a:off x="5810250" y="2984500"/>
            <a:ext cx="571500" cy="571500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5810250" y="2984500"/>
            <a:ext cx="571500" cy="5715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2200" b="1" i="0">
                <a:solidFill>
                  <a:srgbClr val="FFFFFF"/>
                </a:solidFill>
                <a:latin typeface="Microsoft YaHei"/>
                <a:ea typeface="Microsoft YaHei"/>
              </a:rPr>
              <a:t>VS</a:t>
            </a:r>
          </a:p>
        </p:txBody>
      </p:sp>
      <p:sp>
        <p:nvSpPr>
          <p:cNvPr id="38" name="Rectangle 37"/>
          <p:cNvSpPr/>
          <p:nvPr/>
        </p:nvSpPr>
        <p:spPr>
          <a:xfrm>
            <a:off x="381000" y="5715000"/>
            <a:ext cx="11430000" cy="533400"/>
          </a:xfrm>
          <a:prstGeom prst="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Rectangle 38"/>
          <p:cNvSpPr/>
          <p:nvPr/>
        </p:nvSpPr>
        <p:spPr>
          <a:xfrm>
            <a:off x="381000" y="5715000"/>
            <a:ext cx="50800" cy="5334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584200" y="5715000"/>
            <a:ext cx="838200" cy="533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</a:pPr>
            <a:r>
              <a:rPr sz="1500" b="1" i="0">
                <a:solidFill>
                  <a:srgbClr val="B90A0A"/>
                </a:solidFill>
                <a:latin typeface="Microsoft YaHei"/>
                <a:ea typeface="Microsoft YaHei"/>
              </a:rPr>
              <a:t>选型建议</a:t>
            </a:r>
          </a:p>
        </p:txBody>
      </p:sp>
      <p:sp>
        <p:nvSpPr>
          <p:cNvPr id="41" name="[verdict]"/>
          <p:cNvSpPr txBox="1"/>
          <p:nvPr/>
        </p:nvSpPr>
        <p:spPr>
          <a:xfrm>
            <a:off x="1498600" y="5715000"/>
            <a:ext cx="10121900" cy="533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</a:pPr>
            <a:r>
              <a:rPr sz="1350" b="1" i="0">
                <a:solidFill>
                  <a:srgbClr val="262626"/>
                </a:solidFill>
                <a:latin typeface="Microsoft YaHei"/>
                <a:ea typeface="Microsoft YaHei"/>
              </a:rPr>
              <a:t>新建训练中心优先采用昇腾 Atlas 900 方案, 存量 GPU 资产经异构调度平台纳管, 24 个月内平滑迁移, 综合 TCO 再降 12%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