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年度汇报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2200" b="1" i="0">
                <a:solidFill>
                  <a:srgbClr val="B90A0A"/>
                </a:solidFill>
                <a:latin typeface="Microsoft YaHei"/>
                <a:ea typeface="Microsoft YaHei"/>
              </a:rPr>
              <a:t>从规模建网到价值变现: 5G-A 商用元年的进展与下一步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[cover_title]"/>
          <p:cNvSpPr txBox="1"/>
          <p:nvPr/>
        </p:nvSpPr>
        <p:spPr>
          <a:xfrm>
            <a:off x="381000" y="1206500"/>
            <a:ext cx="5524500" cy="1206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</a:pPr>
            <a:r>
              <a:rPr sz="2850" b="1" i="0">
                <a:solidFill>
                  <a:srgbClr val="B90A0A"/>
                </a:solidFill>
                <a:latin typeface="Microsoft YaHei"/>
                <a:ea typeface="Microsoft YaHei"/>
              </a:rPr>
              <a:t>5G-A 价值网络</a:t>
            </a:r>
          </a:p>
          <a:p>
            <a:pPr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</a:pPr>
            <a:r>
              <a:rPr sz="2850" b="1" i="0">
                <a:solidFill>
                  <a:srgbClr val="B90A0A"/>
                </a:solidFill>
                <a:latin typeface="Microsoft YaHei"/>
                <a:ea typeface="Microsoft YaHei"/>
              </a:rPr>
              <a:t>商用领航行动汇报</a:t>
            </a:r>
          </a:p>
        </p:txBody>
      </p:sp>
      <p:sp>
        <p:nvSpPr>
          <p:cNvPr id="7" name="[cover_subtitle]"/>
          <p:cNvSpPr txBox="1"/>
          <p:nvPr/>
        </p:nvSpPr>
        <p:spPr>
          <a:xfrm>
            <a:off x="381000" y="2514600"/>
            <a:ext cx="55245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460" b="0" i="0">
                <a:solidFill>
                  <a:srgbClr val="595959"/>
                </a:solidFill>
                <a:latin typeface="Microsoft YaHei"/>
                <a:ea typeface="Microsoft YaHei"/>
              </a:rPr>
              <a:t>通感一体 × 无源物联 × 万兆体验, 撬动行业数字化第二增长曲线</a:t>
            </a:r>
          </a:p>
        </p:txBody>
      </p:sp>
      <p:sp>
        <p:nvSpPr>
          <p:cNvPr id="8" name="[presenter]"/>
          <p:cNvSpPr txBox="1"/>
          <p:nvPr/>
        </p:nvSpPr>
        <p:spPr>
          <a:xfrm>
            <a:off x="381000" y="3086100"/>
            <a:ext cx="29210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汇报人: 无线网络产品线 · 张伟</a:t>
            </a:r>
          </a:p>
        </p:txBody>
      </p:sp>
      <p:sp>
        <p:nvSpPr>
          <p:cNvPr id="9" name="[report_date]"/>
          <p:cNvSpPr txBox="1"/>
          <p:nvPr/>
        </p:nvSpPr>
        <p:spPr>
          <a:xfrm>
            <a:off x="3556000" y="3086100"/>
            <a:ext cx="19050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0" i="0">
                <a:solidFill>
                  <a:srgbClr val="595959"/>
                </a:solidFill>
                <a:latin typeface="Microsoft YaHei"/>
                <a:ea typeface="Microsoft YaHei"/>
              </a:rPr>
              <a:t>2026 年 6 月 11 日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381000" y="3505200"/>
            <a:ext cx="55245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81000" y="3683000"/>
            <a:ext cx="5524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81000" y="3683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95299" y="3683000"/>
            <a:ext cx="5359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262626"/>
                </a:solidFill>
                <a:latin typeface="Microsoft YaHei"/>
                <a:ea typeface="Microsoft YaHei"/>
              </a:rPr>
              <a:t>汇报议程</a:t>
            </a:r>
          </a:p>
        </p:txBody>
      </p:sp>
      <p:sp>
        <p:nvSpPr>
          <p:cNvPr id="14" name="Oval 13"/>
          <p:cNvSpPr/>
          <p:nvPr/>
        </p:nvSpPr>
        <p:spPr>
          <a:xfrm>
            <a:off x="381000" y="4140200"/>
            <a:ext cx="406400" cy="4064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81000" y="4140200"/>
            <a:ext cx="4064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800" b="1" i="0">
                <a:solidFill>
                  <a:srgbClr val="FFFFFF"/>
                </a:solidFill>
                <a:latin typeface="Microsoft YaHei"/>
                <a:ea typeface="Microsoft YaHei"/>
              </a:rPr>
              <a:t>01</a:t>
            </a:r>
          </a:p>
        </p:txBody>
      </p:sp>
      <p:sp>
        <p:nvSpPr>
          <p:cNvPr id="16" name="[agenda1]"/>
          <p:cNvSpPr txBox="1"/>
          <p:nvPr/>
        </p:nvSpPr>
        <p:spPr>
          <a:xfrm>
            <a:off x="939799" y="4102099"/>
            <a:ext cx="49657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0" i="0">
                <a:solidFill>
                  <a:srgbClr val="262626"/>
                </a:solidFill>
                <a:latin typeface="Microsoft YaHei"/>
                <a:ea typeface="Microsoft YaHei"/>
              </a:rPr>
              <a:t>商用进展: 30 城连续覆盖落地与年度 KPI 达成情况</a:t>
            </a:r>
          </a:p>
        </p:txBody>
      </p:sp>
      <p:sp>
        <p:nvSpPr>
          <p:cNvPr id="17" name="Oval 16"/>
          <p:cNvSpPr/>
          <p:nvPr/>
        </p:nvSpPr>
        <p:spPr>
          <a:xfrm>
            <a:off x="381000" y="4927600"/>
            <a:ext cx="406400" cy="4064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81000" y="4927600"/>
            <a:ext cx="4064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800" b="1" i="0">
                <a:solidFill>
                  <a:srgbClr val="FFFFFF"/>
                </a:solidFill>
                <a:latin typeface="Microsoft YaHei"/>
                <a:ea typeface="Microsoft YaHei"/>
              </a:rPr>
              <a:t>02</a:t>
            </a:r>
          </a:p>
        </p:txBody>
      </p:sp>
      <p:sp>
        <p:nvSpPr>
          <p:cNvPr id="19" name="[agenda2]"/>
          <p:cNvSpPr txBox="1"/>
          <p:nvPr/>
        </p:nvSpPr>
        <p:spPr>
          <a:xfrm>
            <a:off x="939799" y="4889500"/>
            <a:ext cx="49657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0" i="0">
                <a:solidFill>
                  <a:srgbClr val="262626"/>
                </a:solidFill>
                <a:latin typeface="Microsoft YaHei"/>
                <a:ea typeface="Microsoft YaHei"/>
              </a:rPr>
              <a:t>价值案例: 钢铁/港口/文旅三大行业灯塔局点拆解</a:t>
            </a:r>
          </a:p>
        </p:txBody>
      </p:sp>
      <p:sp>
        <p:nvSpPr>
          <p:cNvPr id="20" name="Oval 19"/>
          <p:cNvSpPr/>
          <p:nvPr/>
        </p:nvSpPr>
        <p:spPr>
          <a:xfrm>
            <a:off x="381000" y="5715000"/>
            <a:ext cx="406400" cy="4064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81000" y="5715000"/>
            <a:ext cx="4064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800" b="1" i="0">
                <a:solidFill>
                  <a:srgbClr val="FFFFFF"/>
                </a:solidFill>
                <a:latin typeface="Microsoft YaHei"/>
                <a:ea typeface="Microsoft YaHei"/>
              </a:rPr>
              <a:t>03</a:t>
            </a:r>
          </a:p>
        </p:txBody>
      </p:sp>
      <p:sp>
        <p:nvSpPr>
          <p:cNvPr id="22" name="[agenda3]"/>
          <p:cNvSpPr txBox="1"/>
          <p:nvPr/>
        </p:nvSpPr>
        <p:spPr>
          <a:xfrm>
            <a:off x="939799" y="5676900"/>
            <a:ext cx="49657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</a:pPr>
            <a:r>
              <a:rPr sz="1420" b="0" i="0">
                <a:solidFill>
                  <a:srgbClr val="262626"/>
                </a:solidFill>
                <a:latin typeface="Microsoft YaHei"/>
                <a:ea typeface="Microsoft YaHei"/>
              </a:rPr>
              <a:t>下一步: 2026 H2 规模变现作战计划与资源诉求</a:t>
            </a:r>
          </a:p>
        </p:txBody>
      </p:sp>
      <p:sp>
        <p:nvSpPr>
          <p:cNvPr id="23" name="[hero_img]"/>
          <p:cNvSpPr/>
          <p:nvPr/>
        </p:nvSpPr>
        <p:spPr>
          <a:xfrm>
            <a:off x="6350000" y="825500"/>
            <a:ext cx="5461000" cy="5080000"/>
          </a:xfrm>
          <a:prstGeom prst="rect">
            <a:avLst/>
          </a:prstGeom>
          <a:solidFill>
            <a:srgbClr val="F2F2F2"/>
          </a:solidFill>
          <a:ln w="12700">
            <a:solidFill>
              <a:srgbClr val="BFBFBF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350000" y="3263900"/>
            <a:ext cx="54610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000" b="0" i="0">
                <a:solidFill>
                  <a:srgbClr val="595959"/>
                </a:solidFill>
                <a:latin typeface="Microsoft YaHei"/>
                <a:ea typeface="Microsoft YaHei"/>
              </a:rPr>
              <a:t>AI 配图区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350000" y="6045200"/>
            <a:ext cx="5461000" cy="444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[hero_kpi]"/>
          <p:cNvSpPr txBox="1"/>
          <p:nvPr/>
        </p:nvSpPr>
        <p:spPr>
          <a:xfrm>
            <a:off x="6350000" y="6045200"/>
            <a:ext cx="5461000" cy="444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600" b="1" i="0">
                <a:solidFill>
                  <a:srgbClr val="262626"/>
                </a:solidFill>
                <a:latin typeface="Microsoft YaHei"/>
                <a:ea typeface="Microsoft YaHei"/>
              </a:rPr>
              <a:t>5G-A 签约局点 86 个 · 商用收入 12.4 亿元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