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昇腾算力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昇腾 AI 平台四大核心能力: 大模型训练效率提升 45%, 自主可控率 100%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381000" y="825500"/>
            <a:ext cx="2667000" cy="4699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" name="Rectangle 6"/>
          <p:cNvSpPr/>
          <p:nvPr/>
        </p:nvSpPr>
        <p:spPr>
          <a:xfrm>
            <a:off x="381000" y="825500"/>
            <a:ext cx="2667000" cy="3810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" name="Oval 7"/>
          <p:cNvSpPr/>
          <p:nvPr/>
        </p:nvSpPr>
        <p:spPr>
          <a:xfrm>
            <a:off x="1524000" y="990599"/>
            <a:ext cx="381000" cy="3810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" name="TextBox 8"/>
          <p:cNvSpPr txBox="1"/>
          <p:nvPr/>
        </p:nvSpPr>
        <p:spPr>
          <a:xfrm>
            <a:off x="1524000" y="990599"/>
            <a:ext cx="381000" cy="381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10" name="[card1_name]"/>
          <p:cNvSpPr txBox="1"/>
          <p:nvPr/>
        </p:nvSpPr>
        <p:spPr>
          <a:xfrm>
            <a:off x="571500" y="1447800"/>
            <a:ext cx="22860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7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算力底座</a:t>
            </a:r>
          </a:p>
        </p:txBody>
      </p:sp>
      <p:sp>
        <p:nvSpPr>
          <p:cNvPr id="11" name="[card1_pos]"/>
          <p:cNvSpPr txBox="1"/>
          <p:nvPr/>
        </p:nvSpPr>
        <p:spPr>
          <a:xfrm>
            <a:off x="571500" y="1727200"/>
            <a:ext cx="22860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昇腾 910B 万卡集群, 澎湃算力供给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635000" y="2171700"/>
            <a:ext cx="21590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[card1_bullets]"/>
          <p:cNvSpPr txBox="1"/>
          <p:nvPr/>
        </p:nvSpPr>
        <p:spPr>
          <a:xfrm>
            <a:off x="546100" y="2273300"/>
            <a:ext cx="2336800" cy="13335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昇腾 910B 单集群已实现 8192 卡组网, 集群线性度保持在 90% 以上, 算力利用率由 58% 提升至 86%。液冷方案将 PUE 降至 1.12, 整体能耗下降 28%; 断点续训恢复时间小于 10 分钟, 已支撑千卡级长稳训练连续运行 30 天。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2000" y="3695700"/>
            <a:ext cx="1905000" cy="2794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5" name="[card1_kpi]"/>
          <p:cNvSpPr txBox="1"/>
          <p:nvPr/>
        </p:nvSpPr>
        <p:spPr>
          <a:xfrm>
            <a:off x="762000" y="3695700"/>
            <a:ext cx="1905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算力利用率 86%</a:t>
            </a:r>
          </a:p>
        </p:txBody>
      </p:sp>
      <p:sp>
        <p:nvSpPr>
          <p:cNvPr id="16" name="[card1_note]"/>
          <p:cNvSpPr txBox="1"/>
          <p:nvPr/>
        </p:nvSpPr>
        <p:spPr>
          <a:xfrm>
            <a:off x="571500" y="4064000"/>
            <a:ext cx="22860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典型局点: 某省智算中心 8192 卡集群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69899" y="4610100"/>
            <a:ext cx="2489200" cy="736600"/>
          </a:xfrm>
          <a:prstGeom prst="round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8" name="TextBox 17"/>
          <p:cNvSpPr txBox="1"/>
          <p:nvPr/>
        </p:nvSpPr>
        <p:spPr>
          <a:xfrm>
            <a:off x="517525" y="4674500"/>
            <a:ext cx="514350" cy="559308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34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⚙</a:t>
            </a:r>
          </a:p>
        </p:txBody>
      </p:sp>
      <p:sp>
        <p:nvSpPr>
          <p:cNvPr id="19" name="[card1_scene]"/>
          <p:cNvSpPr txBox="1"/>
          <p:nvPr/>
        </p:nvSpPr>
        <p:spPr>
          <a:xfrm>
            <a:off x="1041400" y="4699000"/>
            <a:ext cx="1828800" cy="558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智算中心万卡集群分钟级扩容, 训练任务排队时间从小时级降至分钟级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3086100" y="3175000"/>
            <a:ext cx="177800" cy="0"/>
          </a:xfrm>
          <a:prstGeom prst="line">
            <a:avLst/>
          </a:prstGeom>
          <a:ln w="2032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3302000" y="825500"/>
            <a:ext cx="2667000" cy="4699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2" name="Rectangle 21"/>
          <p:cNvSpPr/>
          <p:nvPr/>
        </p:nvSpPr>
        <p:spPr>
          <a:xfrm>
            <a:off x="3302000" y="825500"/>
            <a:ext cx="2667000" cy="3810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3" name="Oval 22"/>
          <p:cNvSpPr/>
          <p:nvPr/>
        </p:nvSpPr>
        <p:spPr>
          <a:xfrm>
            <a:off x="4445000" y="990599"/>
            <a:ext cx="381000" cy="3810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4" name="TextBox 23"/>
          <p:cNvSpPr txBox="1"/>
          <p:nvPr/>
        </p:nvSpPr>
        <p:spPr>
          <a:xfrm>
            <a:off x="4445000" y="990599"/>
            <a:ext cx="381000" cy="381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25" name="[card2_name]"/>
          <p:cNvSpPr txBox="1"/>
          <p:nvPr/>
        </p:nvSpPr>
        <p:spPr>
          <a:xfrm>
            <a:off x="3492500" y="1447800"/>
            <a:ext cx="22860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7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数据使能</a:t>
            </a:r>
          </a:p>
        </p:txBody>
      </p:sp>
      <p:sp>
        <p:nvSpPr>
          <p:cNvPr id="26" name="[card2_pos]"/>
          <p:cNvSpPr txBox="1"/>
          <p:nvPr/>
        </p:nvSpPr>
        <p:spPr>
          <a:xfrm>
            <a:off x="3492500" y="1727200"/>
            <a:ext cx="22860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全链路数据工程, 喂饱大模型训练</a:t>
            </a:r>
          </a:p>
        </p:txBody>
      </p:sp>
      <p:cxnSp>
        <p:nvCxnSpPr>
          <p:cNvPr id="27" name="Connector 26"/>
          <p:cNvCxnSpPr/>
          <p:nvPr/>
        </p:nvCxnSpPr>
        <p:spPr>
          <a:xfrm>
            <a:off x="3556000" y="2171700"/>
            <a:ext cx="21590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[card2_bullets]"/>
          <p:cNvSpPr txBox="1"/>
          <p:nvPr/>
        </p:nvSpPr>
        <p:spPr>
          <a:xfrm>
            <a:off x="3467100" y="2273300"/>
            <a:ext cx="2336800" cy="13335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全链路数据工程平台实现 TB 级语料清洗吞吐 2.4GB/s, 多模态自动标注效率提升 3 倍, 脏数据召回率达 99.2%。数据血缘全程可溯, 合规审计覆盖率 100%, 语料以每周 1.2TB 的速度持续入湖, 为大模型训练提供稳定供给。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3683000" y="3695700"/>
            <a:ext cx="1905000" cy="2794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0" name="[card2_kpi]"/>
          <p:cNvSpPr txBox="1"/>
          <p:nvPr/>
        </p:nvSpPr>
        <p:spPr>
          <a:xfrm>
            <a:off x="3683000" y="3695700"/>
            <a:ext cx="1905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标注效率 ×3</a:t>
            </a:r>
          </a:p>
        </p:txBody>
      </p:sp>
      <p:sp>
        <p:nvSpPr>
          <p:cNvPr id="31" name="[card2_note]"/>
          <p:cNvSpPr txBox="1"/>
          <p:nvPr/>
        </p:nvSpPr>
        <p:spPr>
          <a:xfrm>
            <a:off x="3492500" y="4064000"/>
            <a:ext cx="22860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典型局点: 千亿模型语料工程全流程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3390900" y="4610100"/>
            <a:ext cx="2489200" cy="736600"/>
          </a:xfrm>
          <a:prstGeom prst="round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3" name="Oval 32"/>
          <p:cNvSpPr/>
          <p:nvPr/>
        </p:nvSpPr>
        <p:spPr>
          <a:xfrm>
            <a:off x="3517900" y="4800600"/>
            <a:ext cx="355600" cy="113145"/>
          </a:xfrm>
          <a:prstGeom prst="ellipse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4" name="Oval 33"/>
          <p:cNvSpPr/>
          <p:nvPr/>
        </p:nvSpPr>
        <p:spPr>
          <a:xfrm>
            <a:off x="3517900" y="4913745"/>
            <a:ext cx="355600" cy="113145"/>
          </a:xfrm>
          <a:prstGeom prst="ellipse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5" name="Oval 34"/>
          <p:cNvSpPr/>
          <p:nvPr/>
        </p:nvSpPr>
        <p:spPr>
          <a:xfrm>
            <a:off x="3517900" y="5026890"/>
            <a:ext cx="355600" cy="113145"/>
          </a:xfrm>
          <a:prstGeom prst="ellipse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6" name="[card2_scene]"/>
          <p:cNvSpPr txBox="1"/>
          <p:nvPr/>
        </p:nvSpPr>
        <p:spPr>
          <a:xfrm>
            <a:off x="3962399" y="4699000"/>
            <a:ext cx="1828800" cy="558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原始语料自动完成清洗-去重-标注流水线, 工程师聚焦高价值样本治理</a:t>
            </a:r>
          </a:p>
        </p:txBody>
      </p:sp>
      <p:cxnSp>
        <p:nvCxnSpPr>
          <p:cNvPr id="37" name="Connector 36"/>
          <p:cNvCxnSpPr/>
          <p:nvPr/>
        </p:nvCxnSpPr>
        <p:spPr>
          <a:xfrm>
            <a:off x="6007100" y="3175000"/>
            <a:ext cx="177800" cy="0"/>
          </a:xfrm>
          <a:prstGeom prst="line">
            <a:avLst/>
          </a:prstGeom>
          <a:ln w="2032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/>
          <p:cNvSpPr/>
          <p:nvPr/>
        </p:nvSpPr>
        <p:spPr>
          <a:xfrm>
            <a:off x="6223000" y="825500"/>
            <a:ext cx="2667000" cy="4699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9" name="Rectangle 38"/>
          <p:cNvSpPr/>
          <p:nvPr/>
        </p:nvSpPr>
        <p:spPr>
          <a:xfrm>
            <a:off x="6223000" y="825500"/>
            <a:ext cx="2667000" cy="3810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0" name="Oval 39"/>
          <p:cNvSpPr/>
          <p:nvPr/>
        </p:nvSpPr>
        <p:spPr>
          <a:xfrm>
            <a:off x="7366000" y="990599"/>
            <a:ext cx="381000" cy="3810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1" name="TextBox 40"/>
          <p:cNvSpPr txBox="1"/>
          <p:nvPr/>
        </p:nvSpPr>
        <p:spPr>
          <a:xfrm>
            <a:off x="7366000" y="990599"/>
            <a:ext cx="381000" cy="381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id="42" name="[card3_name]"/>
          <p:cNvSpPr txBox="1"/>
          <p:nvPr/>
        </p:nvSpPr>
        <p:spPr>
          <a:xfrm>
            <a:off x="6413500" y="1447800"/>
            <a:ext cx="22860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7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云边协同</a:t>
            </a:r>
          </a:p>
        </p:txBody>
      </p:sp>
      <p:sp>
        <p:nvSpPr>
          <p:cNvPr id="43" name="[card3_pos]"/>
          <p:cNvSpPr txBox="1"/>
          <p:nvPr/>
        </p:nvSpPr>
        <p:spPr>
          <a:xfrm>
            <a:off x="6413500" y="1727200"/>
            <a:ext cx="22860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训推一体调度, 云边端无缝流转</a:t>
            </a:r>
          </a:p>
        </p:txBody>
      </p:sp>
      <p:cxnSp>
        <p:nvCxnSpPr>
          <p:cNvPr id="44" name="Connector 43"/>
          <p:cNvCxnSpPr/>
          <p:nvPr/>
        </p:nvCxnSpPr>
        <p:spPr>
          <a:xfrm>
            <a:off x="6477000" y="2171700"/>
            <a:ext cx="21590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[card3_bullets]"/>
          <p:cNvSpPr txBox="1"/>
          <p:nvPr/>
        </p:nvSpPr>
        <p:spPr>
          <a:xfrm>
            <a:off x="6388100" y="2256536"/>
            <a:ext cx="2336800" cy="1367028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训推一体调度平台支持一键下发 3000 余个边缘节点, 增量更新包压缩 80%, 配置变更分钟级生效。边缘推理时延稳定低于 20ms, 业务 SLA 达标率 99.9%, 云边模型版本自动对齐, 保障规模化部署下的体验一致性。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6604000" y="3695700"/>
            <a:ext cx="1905000" cy="2794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7" name="[card3_kpi]"/>
          <p:cNvSpPr txBox="1"/>
          <p:nvPr/>
        </p:nvSpPr>
        <p:spPr>
          <a:xfrm>
            <a:off x="6604000" y="3695700"/>
            <a:ext cx="1905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推理时延 &lt;20ms</a:t>
            </a:r>
          </a:p>
        </p:txBody>
      </p:sp>
      <p:sp>
        <p:nvSpPr>
          <p:cNvPr id="48" name="[card3_note]"/>
          <p:cNvSpPr txBox="1"/>
          <p:nvPr/>
        </p:nvSpPr>
        <p:spPr>
          <a:xfrm>
            <a:off x="6413500" y="4064000"/>
            <a:ext cx="22860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典型局点: 制造质检 3000+ 边缘节点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311900" y="4610100"/>
            <a:ext cx="2489200" cy="736600"/>
          </a:xfrm>
          <a:prstGeom prst="round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0" name="TextBox 49"/>
          <p:cNvSpPr txBox="1"/>
          <p:nvPr/>
        </p:nvSpPr>
        <p:spPr>
          <a:xfrm>
            <a:off x="6353937" y="4674500"/>
            <a:ext cx="525526" cy="559308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34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☁</a:t>
            </a:r>
          </a:p>
        </p:txBody>
      </p:sp>
      <p:sp>
        <p:nvSpPr>
          <p:cNvPr id="51" name="[card3_scene]"/>
          <p:cNvSpPr txBox="1"/>
          <p:nvPr/>
        </p:nvSpPr>
        <p:spPr>
          <a:xfrm>
            <a:off x="6883400" y="4699000"/>
            <a:ext cx="1828800" cy="558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园区质检相机就地推理, 异常帧秒级上云复核, 回传带宽成本明显下降</a:t>
            </a:r>
          </a:p>
        </p:txBody>
      </p:sp>
      <p:cxnSp>
        <p:nvCxnSpPr>
          <p:cNvPr id="52" name="Connector 51"/>
          <p:cNvCxnSpPr/>
          <p:nvPr/>
        </p:nvCxnSpPr>
        <p:spPr>
          <a:xfrm>
            <a:off x="8928100" y="3175000"/>
            <a:ext cx="177800" cy="0"/>
          </a:xfrm>
          <a:prstGeom prst="line">
            <a:avLst/>
          </a:prstGeom>
          <a:ln w="2032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Rounded Rectangle 52"/>
          <p:cNvSpPr/>
          <p:nvPr/>
        </p:nvSpPr>
        <p:spPr>
          <a:xfrm>
            <a:off x="9144000" y="825500"/>
            <a:ext cx="2667000" cy="4699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4" name="Rectangle 53"/>
          <p:cNvSpPr/>
          <p:nvPr/>
        </p:nvSpPr>
        <p:spPr>
          <a:xfrm>
            <a:off x="9144000" y="825500"/>
            <a:ext cx="2667000" cy="3810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5" name="Oval 54"/>
          <p:cNvSpPr/>
          <p:nvPr/>
        </p:nvSpPr>
        <p:spPr>
          <a:xfrm>
            <a:off x="10287000" y="990599"/>
            <a:ext cx="381000" cy="3810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6" name="TextBox 55"/>
          <p:cNvSpPr txBox="1"/>
          <p:nvPr/>
        </p:nvSpPr>
        <p:spPr>
          <a:xfrm>
            <a:off x="10287000" y="990599"/>
            <a:ext cx="381000" cy="381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id="57" name="[card4_name]"/>
          <p:cNvSpPr txBox="1"/>
          <p:nvPr/>
        </p:nvSpPr>
        <p:spPr>
          <a:xfrm>
            <a:off x="9334500" y="1447800"/>
            <a:ext cx="22860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7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极致性能</a:t>
            </a:r>
          </a:p>
        </p:txBody>
      </p:sp>
      <p:sp>
        <p:nvSpPr>
          <p:cNvPr id="58" name="[card4_pos]"/>
          <p:cNvSpPr txBox="1"/>
          <p:nvPr/>
        </p:nvSpPr>
        <p:spPr>
          <a:xfrm>
            <a:off x="9334500" y="1727200"/>
            <a:ext cx="22860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软硬协同调优, 释放每一分算力</a:t>
            </a:r>
          </a:p>
        </p:txBody>
      </p:sp>
      <p:cxnSp>
        <p:nvCxnSpPr>
          <p:cNvPr id="59" name="Connector 58"/>
          <p:cNvCxnSpPr/>
          <p:nvPr/>
        </p:nvCxnSpPr>
        <p:spPr>
          <a:xfrm>
            <a:off x="9398000" y="2171700"/>
            <a:ext cx="21590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[card4_bullets]"/>
          <p:cNvSpPr txBox="1"/>
          <p:nvPr/>
        </p:nvSpPr>
        <p:spPr>
          <a:xfrm>
            <a:off x="9309100" y="2273300"/>
            <a:ext cx="2336800" cy="13335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通过图编译融合算子优化, 训练吞吐提升 37%, 通信计算重叠使 MFU 达到 52%, 长序列训练显存占用下降 35%。量化无损压缩使推理成本降低 41%, 首 token 时延下降 48%, 单位算力成本实现年降 30%。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9525000" y="3695700"/>
            <a:ext cx="1905000" cy="2794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2" name="[card4_kpi]"/>
          <p:cNvSpPr txBox="1"/>
          <p:nvPr/>
        </p:nvSpPr>
        <p:spPr>
          <a:xfrm>
            <a:off x="9525000" y="3695700"/>
            <a:ext cx="1905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MFU 52%</a:t>
            </a:r>
          </a:p>
        </p:txBody>
      </p:sp>
      <p:sp>
        <p:nvSpPr>
          <p:cNvPr id="63" name="[card4_note]"/>
          <p:cNvSpPr txBox="1"/>
          <p:nvPr/>
        </p:nvSpPr>
        <p:spPr>
          <a:xfrm>
            <a:off x="9334500" y="4064000"/>
            <a:ext cx="22860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典型局点: 盘古大模型训推全链路调优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9232900" y="4610100"/>
            <a:ext cx="2489200" cy="736600"/>
          </a:xfrm>
          <a:prstGeom prst="round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5" name="TextBox 64"/>
          <p:cNvSpPr txBox="1"/>
          <p:nvPr/>
        </p:nvSpPr>
        <p:spPr>
          <a:xfrm>
            <a:off x="9202737" y="4706267"/>
            <a:ext cx="669925" cy="51193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31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⚡</a:t>
            </a:r>
          </a:p>
        </p:txBody>
      </p:sp>
      <p:sp>
        <p:nvSpPr>
          <p:cNvPr id="66" name="[card4_scene]"/>
          <p:cNvSpPr txBox="1"/>
          <p:nvPr/>
        </p:nvSpPr>
        <p:spPr>
          <a:xfrm>
            <a:off x="9804400" y="4699000"/>
            <a:ext cx="1828800" cy="558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同一套模型在训练集群与边缘设备间无缝迁移, 调优收益全链路放大</a:t>
            </a:r>
          </a:p>
        </p:txBody>
      </p:sp>
      <p:sp>
        <p:nvSpPr>
          <p:cNvPr id="67" name="Rectangle 66"/>
          <p:cNvSpPr/>
          <p:nvPr/>
        </p:nvSpPr>
        <p:spPr>
          <a:xfrm>
            <a:off x="381000" y="5683250"/>
            <a:ext cx="11430000" cy="5588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8" name="Rectangle 67"/>
          <p:cNvSpPr/>
          <p:nvPr/>
        </p:nvSpPr>
        <p:spPr>
          <a:xfrm>
            <a:off x="381000" y="5683250"/>
            <a:ext cx="50800" cy="5588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9" name="[bottom_concl]"/>
          <p:cNvSpPr txBox="1"/>
          <p:nvPr/>
        </p:nvSpPr>
        <p:spPr>
          <a:xfrm>
            <a:off x="584200" y="5683250"/>
            <a:ext cx="8953500" cy="558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四大能力环环相扣, 构筑自主可控 AI 算力底座, 支撑盘古大模型迭代周期从 3 个月压缩至 6 周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779000" y="5816600"/>
            <a:ext cx="1841500" cy="2921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1" name="[kpi1]"/>
          <p:cNvSpPr txBox="1"/>
          <p:nvPr/>
        </p:nvSpPr>
        <p:spPr>
          <a:xfrm>
            <a:off x="9779000" y="5816600"/>
            <a:ext cx="184150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训练效率 +45%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