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智能体演进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研发智能化三代演进: 工具→助手→智能体, 人均效能提升 5 倍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381000" y="825500"/>
            <a:ext cx="3429000" cy="4381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" name="Rectangle 6"/>
          <p:cNvSpPr/>
          <p:nvPr/>
        </p:nvSpPr>
        <p:spPr>
          <a:xfrm>
            <a:off x="381000" y="825500"/>
            <a:ext cx="3429000" cy="40640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" name="[gen1_name]"/>
          <p:cNvSpPr txBox="1"/>
          <p:nvPr/>
        </p:nvSpPr>
        <p:spPr>
          <a:xfrm>
            <a:off x="381000" y="825500"/>
            <a:ext cx="3429000" cy="406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第一代 · 工具 (2020-2022)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69899" y="1320800"/>
            <a:ext cx="3251200" cy="495299"/>
          </a:xfrm>
          <a:prstGeom prst="round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" name="[gen1_def]"/>
          <p:cNvSpPr txBox="1"/>
          <p:nvPr/>
        </p:nvSpPr>
        <p:spPr>
          <a:xfrm>
            <a:off x="558800" y="1320800"/>
            <a:ext cx="2667000" cy="495299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被动响应式单点提效: 开发者全程主导, 工具按指令完成单一任务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39262" y="1308377"/>
            <a:ext cx="442976" cy="480314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9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⚙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508000" y="1905000"/>
            <a:ext cx="31750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[gen1_bullets]"/>
          <p:cNvSpPr txBox="1"/>
          <p:nvPr/>
        </p:nvSpPr>
        <p:spPr>
          <a:xfrm>
            <a:off x="533400" y="1981199"/>
            <a:ext cx="3124200" cy="14732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第一代工具以代码补全、语法检查等单点能力为主, 无上下文记忆, 每次使用均从零开始, 提效局限于编码单一环节, 约 15%。由于仅做模式匹配而不理解业务意图, 规则库维护成本高且更新滞后, 覆盖语言与框架有限、长尾场景基本缺位, 产出质量完全依赖开发者自行把关。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6100" y="3632200"/>
            <a:ext cx="927100" cy="2794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5" name="[gen1_flow1]"/>
          <p:cNvSpPr txBox="1"/>
          <p:nvPr/>
        </p:nvSpPr>
        <p:spPr>
          <a:xfrm>
            <a:off x="546100" y="3632200"/>
            <a:ext cx="9271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人下指令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1485900" y="3771900"/>
            <a:ext cx="133350" cy="0"/>
          </a:xfrm>
          <a:prstGeom prst="line">
            <a:avLst/>
          </a:prstGeom>
          <a:ln w="1778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1631950" y="3632200"/>
            <a:ext cx="927100" cy="2794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8" name="[gen1_flow2]"/>
          <p:cNvSpPr txBox="1"/>
          <p:nvPr/>
        </p:nvSpPr>
        <p:spPr>
          <a:xfrm>
            <a:off x="1631950" y="3632200"/>
            <a:ext cx="9271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工具执行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2571750" y="3771900"/>
            <a:ext cx="133350" cy="0"/>
          </a:xfrm>
          <a:prstGeom prst="line">
            <a:avLst/>
          </a:prstGeom>
          <a:ln w="1778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2717800" y="3632200"/>
            <a:ext cx="927100" cy="2794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1" name="[gen1_flow3]"/>
          <p:cNvSpPr txBox="1"/>
          <p:nvPr/>
        </p:nvSpPr>
        <p:spPr>
          <a:xfrm>
            <a:off x="2717800" y="3632200"/>
            <a:ext cx="9271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人工检查</a:t>
            </a:r>
          </a:p>
        </p:txBody>
      </p:sp>
      <p:sp>
        <p:nvSpPr>
          <p:cNvPr id="22" name="[gen1_note]"/>
          <p:cNvSpPr txBox="1"/>
          <p:nvPr/>
        </p:nvSpPr>
        <p:spPr>
          <a:xfrm>
            <a:off x="533400" y="4019867"/>
            <a:ext cx="3124200" cy="367665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典型实践: IDE 插件式补全与静态检查, 仅覆盖编码单环节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8000" y="4673600"/>
            <a:ext cx="3175000" cy="355600"/>
          </a:xfrm>
          <a:prstGeom prst="round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4" name="[gen1_level]"/>
          <p:cNvSpPr txBox="1"/>
          <p:nvPr/>
        </p:nvSpPr>
        <p:spPr>
          <a:xfrm>
            <a:off x="508000" y="4673600"/>
            <a:ext cx="31750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能力等级 L1 · 被动执行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381500" y="825500"/>
            <a:ext cx="3429000" cy="4381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6" name="Rectangle 25"/>
          <p:cNvSpPr/>
          <p:nvPr/>
        </p:nvSpPr>
        <p:spPr>
          <a:xfrm>
            <a:off x="4381500" y="825500"/>
            <a:ext cx="3429000" cy="40640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7" name="[gen2_name]"/>
          <p:cNvSpPr txBox="1"/>
          <p:nvPr/>
        </p:nvSpPr>
        <p:spPr>
          <a:xfrm>
            <a:off x="4381500" y="825500"/>
            <a:ext cx="3429000" cy="406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第二代 · 助手 (2023-2024)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4470400" y="1320800"/>
            <a:ext cx="3251200" cy="495299"/>
          </a:xfrm>
          <a:prstGeom prst="round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9" name="[gen2_def]"/>
          <p:cNvSpPr txBox="1"/>
          <p:nvPr/>
        </p:nvSpPr>
        <p:spPr>
          <a:xfrm>
            <a:off x="4559300" y="1320800"/>
            <a:ext cx="2667000" cy="495299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多轮对话人机结对: 理解工程上下文, 主动建议但人做决策</a:t>
            </a:r>
          </a:p>
        </p:txBody>
      </p:sp>
      <p:sp>
        <p:nvSpPr>
          <p:cNvPr id="30" name="Oval 29"/>
          <p:cNvSpPr/>
          <p:nvPr/>
        </p:nvSpPr>
        <p:spPr>
          <a:xfrm>
            <a:off x="7402830" y="1422400"/>
            <a:ext cx="116840" cy="116840"/>
          </a:xfrm>
          <a:prstGeom prst="ellipse">
            <a:avLst/>
          </a:prstGeom>
          <a:solidFill>
            <a:srgbClr val="FFFFFF"/>
          </a:solidFill>
          <a:ln w="1778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1" name="Chord 30"/>
          <p:cNvSpPr/>
          <p:nvPr/>
        </p:nvSpPr>
        <p:spPr>
          <a:xfrm>
            <a:off x="7341754" y="1553844"/>
            <a:ext cx="238990" cy="233680"/>
          </a:xfrm>
          <a:prstGeom prst="chord">
            <a:avLst>
              <a:gd name="adj1" fmla="val 18000000"/>
              <a:gd name="adj2" fmla="val 0"/>
            </a:avLst>
          </a:prstGeom>
          <a:solidFill>
            <a:srgbClr val="FFFFFF"/>
          </a:solidFill>
          <a:ln w="1778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32" name="Connector 31"/>
          <p:cNvCxnSpPr/>
          <p:nvPr/>
        </p:nvCxnSpPr>
        <p:spPr>
          <a:xfrm>
            <a:off x="4508500" y="1905000"/>
            <a:ext cx="31750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[gen2_bullets]"/>
          <p:cNvSpPr txBox="1"/>
          <p:nvPr/>
        </p:nvSpPr>
        <p:spPr>
          <a:xfrm>
            <a:off x="4533900" y="1981199"/>
            <a:ext cx="3124200" cy="14732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第二代助手具备跨文件上下文理解能力, 可主动给出重构建议, 覆盖需求、代码、用例多个环节, 人机结对使编码效率提升约 40%。但决策与验证仍依赖工程师, 对话式交互的意图澄清成本较高, 复杂任务需人工拆解后再分派, 同时受知识截止局限, 需要检索增强持续补盲。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4546600" y="3632200"/>
            <a:ext cx="927100" cy="2794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5" name="[gen2_flow1]"/>
          <p:cNvSpPr txBox="1"/>
          <p:nvPr/>
        </p:nvSpPr>
        <p:spPr>
          <a:xfrm>
            <a:off x="4546600" y="3632200"/>
            <a:ext cx="9271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人提需求</a:t>
            </a:r>
          </a:p>
        </p:txBody>
      </p:sp>
      <p:cxnSp>
        <p:nvCxnSpPr>
          <p:cNvPr id="36" name="Connector 35"/>
          <p:cNvCxnSpPr/>
          <p:nvPr/>
        </p:nvCxnSpPr>
        <p:spPr>
          <a:xfrm>
            <a:off x="5486400" y="3771900"/>
            <a:ext cx="133350" cy="0"/>
          </a:xfrm>
          <a:prstGeom prst="line">
            <a:avLst/>
          </a:prstGeom>
          <a:ln w="1778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36"/>
          <p:cNvSpPr/>
          <p:nvPr/>
        </p:nvSpPr>
        <p:spPr>
          <a:xfrm>
            <a:off x="5632450" y="3632200"/>
            <a:ext cx="927100" cy="2794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8" name="[gen2_flow2]"/>
          <p:cNvSpPr txBox="1"/>
          <p:nvPr/>
        </p:nvSpPr>
        <p:spPr>
          <a:xfrm>
            <a:off x="5632450" y="3632200"/>
            <a:ext cx="9271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AI 建议</a:t>
            </a:r>
          </a:p>
        </p:txBody>
      </p:sp>
      <p:cxnSp>
        <p:nvCxnSpPr>
          <p:cNvPr id="39" name="Connector 38"/>
          <p:cNvCxnSpPr/>
          <p:nvPr/>
        </p:nvCxnSpPr>
        <p:spPr>
          <a:xfrm>
            <a:off x="6572250" y="3771900"/>
            <a:ext cx="133350" cy="0"/>
          </a:xfrm>
          <a:prstGeom prst="line">
            <a:avLst/>
          </a:prstGeom>
          <a:ln w="1778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39"/>
          <p:cNvSpPr/>
          <p:nvPr/>
        </p:nvSpPr>
        <p:spPr>
          <a:xfrm>
            <a:off x="6718300" y="3632200"/>
            <a:ext cx="927100" cy="2794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1" name="[gen2_flow3]"/>
          <p:cNvSpPr txBox="1"/>
          <p:nvPr/>
        </p:nvSpPr>
        <p:spPr>
          <a:xfrm>
            <a:off x="6718300" y="3632200"/>
            <a:ext cx="9271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人做决策</a:t>
            </a:r>
          </a:p>
        </p:txBody>
      </p:sp>
      <p:sp>
        <p:nvSpPr>
          <p:cNvPr id="42" name="[gen2_note]"/>
          <p:cNvSpPr txBox="1"/>
          <p:nvPr/>
        </p:nvSpPr>
        <p:spPr>
          <a:xfrm>
            <a:off x="4533900" y="4019867"/>
            <a:ext cx="3124200" cy="367665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典型实践: 对话式结对编程, 需求到用例多环节人机协作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4508500" y="4673600"/>
            <a:ext cx="3175000" cy="355600"/>
          </a:xfrm>
          <a:prstGeom prst="round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4" name="[gen2_level]"/>
          <p:cNvSpPr txBox="1"/>
          <p:nvPr/>
        </p:nvSpPr>
        <p:spPr>
          <a:xfrm>
            <a:off x="4508500" y="4673600"/>
            <a:ext cx="31750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能力等级 L2-L3 · 人机协同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8381999" y="825500"/>
            <a:ext cx="3429000" cy="4381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6" name="Rectangle 45"/>
          <p:cNvSpPr/>
          <p:nvPr/>
        </p:nvSpPr>
        <p:spPr>
          <a:xfrm>
            <a:off x="8381999" y="825500"/>
            <a:ext cx="3429000" cy="406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7" name="[gen3_name]"/>
          <p:cNvSpPr txBox="1"/>
          <p:nvPr/>
        </p:nvSpPr>
        <p:spPr>
          <a:xfrm>
            <a:off x="8381999" y="825500"/>
            <a:ext cx="3429000" cy="406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第三代 · 智能体 (2025- 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8470900" y="1320800"/>
            <a:ext cx="3251200" cy="495299"/>
          </a:xfrm>
          <a:prstGeom prst="roundRect">
            <a:avLst/>
          </a:prstGeom>
          <a:solidFill>
            <a:srgbClr val="F9EA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9" name="[gen3_def]"/>
          <p:cNvSpPr txBox="1"/>
          <p:nvPr/>
        </p:nvSpPr>
        <p:spPr>
          <a:xfrm>
            <a:off x="8559800" y="1320800"/>
            <a:ext cx="2667000" cy="495299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目标驱动自主闭环: 自主规划-执行-验证-修复, 人只看结果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1179175" y="1338700"/>
            <a:ext cx="565150" cy="43294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6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⚡</a:t>
            </a:r>
          </a:p>
        </p:txBody>
      </p:sp>
      <p:cxnSp>
        <p:nvCxnSpPr>
          <p:cNvPr id="51" name="Connector 50"/>
          <p:cNvCxnSpPr/>
          <p:nvPr/>
        </p:nvCxnSpPr>
        <p:spPr>
          <a:xfrm>
            <a:off x="8509000" y="1905000"/>
            <a:ext cx="31750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[gen3_bullets]"/>
          <p:cNvSpPr txBox="1"/>
          <p:nvPr/>
        </p:nvSpPr>
        <p:spPr>
          <a:xfrm>
            <a:off x="8534400" y="1981199"/>
            <a:ext cx="3124200" cy="14732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第三代智能体实现任务级自主规划与工具编排, 依托执行-验证-修复闭环完成自我纠错, 多智能体协同可端到端交付完整特性, 人均效能提升 5 倍。长任务支持持续运行与断点自动续作, 安全围栏与审计日志保障全程可追溯, 人的角色随之从执行者转向架构评审与指挥官。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8547100" y="3632200"/>
            <a:ext cx="927100" cy="2794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B90A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4" name="[gen3_flow1]"/>
          <p:cNvSpPr txBox="1"/>
          <p:nvPr/>
        </p:nvSpPr>
        <p:spPr>
          <a:xfrm>
            <a:off x="8547100" y="3632200"/>
            <a:ext cx="9271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人定目标</a:t>
            </a:r>
          </a:p>
        </p:txBody>
      </p:sp>
      <p:cxnSp>
        <p:nvCxnSpPr>
          <p:cNvPr id="55" name="Connector 54"/>
          <p:cNvCxnSpPr/>
          <p:nvPr/>
        </p:nvCxnSpPr>
        <p:spPr>
          <a:xfrm>
            <a:off x="9486900" y="3771900"/>
            <a:ext cx="133350" cy="0"/>
          </a:xfrm>
          <a:prstGeom prst="line">
            <a:avLst/>
          </a:prstGeom>
          <a:ln w="17780">
            <a:solidFill>
              <a:srgbClr val="B90A0A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Rounded Rectangle 55"/>
          <p:cNvSpPr/>
          <p:nvPr/>
        </p:nvSpPr>
        <p:spPr>
          <a:xfrm>
            <a:off x="9632950" y="3632200"/>
            <a:ext cx="927100" cy="2794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B90A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7" name="[gen3_flow2]"/>
          <p:cNvSpPr txBox="1"/>
          <p:nvPr/>
        </p:nvSpPr>
        <p:spPr>
          <a:xfrm>
            <a:off x="9632950" y="3632200"/>
            <a:ext cx="9271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智能体闭环</a:t>
            </a:r>
          </a:p>
        </p:txBody>
      </p:sp>
      <p:cxnSp>
        <p:nvCxnSpPr>
          <p:cNvPr id="58" name="Connector 57"/>
          <p:cNvCxnSpPr/>
          <p:nvPr/>
        </p:nvCxnSpPr>
        <p:spPr>
          <a:xfrm>
            <a:off x="10572750" y="3771900"/>
            <a:ext cx="133350" cy="0"/>
          </a:xfrm>
          <a:prstGeom prst="line">
            <a:avLst/>
          </a:prstGeom>
          <a:ln w="17780">
            <a:solidFill>
              <a:srgbClr val="B90A0A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Rounded Rectangle 58"/>
          <p:cNvSpPr/>
          <p:nvPr/>
        </p:nvSpPr>
        <p:spPr>
          <a:xfrm>
            <a:off x="10718800" y="3632200"/>
            <a:ext cx="927100" cy="2794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B90A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0" name="[gen3_flow3]"/>
          <p:cNvSpPr txBox="1"/>
          <p:nvPr/>
        </p:nvSpPr>
        <p:spPr>
          <a:xfrm>
            <a:off x="10718800" y="3632200"/>
            <a:ext cx="9271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人验收</a:t>
            </a:r>
          </a:p>
        </p:txBody>
      </p:sp>
      <p:sp>
        <p:nvSpPr>
          <p:cNvPr id="61" name="[gen3_note]"/>
          <p:cNvSpPr txBox="1"/>
          <p:nvPr/>
        </p:nvSpPr>
        <p:spPr>
          <a:xfrm>
            <a:off x="8534400" y="4019867"/>
            <a:ext cx="3124200" cy="367665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典型实践: 特性级端到端交付, 人只评审架构与验收结果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8509000" y="4673600"/>
            <a:ext cx="3175000" cy="355600"/>
          </a:xfrm>
          <a:prstGeom prst="roundRect">
            <a:avLst/>
          </a:prstGeom>
          <a:solidFill>
            <a:srgbClr val="F9EA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3" name="[gen3_level]"/>
          <p:cNvSpPr txBox="1"/>
          <p:nvPr/>
        </p:nvSpPr>
        <p:spPr>
          <a:xfrm>
            <a:off x="8509000" y="4673600"/>
            <a:ext cx="31750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能力等级 L4 · 自主闭环</a:t>
            </a:r>
          </a:p>
        </p:txBody>
      </p:sp>
      <p:sp>
        <p:nvSpPr>
          <p:cNvPr id="64" name="Right Arrow 63"/>
          <p:cNvSpPr/>
          <p:nvPr/>
        </p:nvSpPr>
        <p:spPr>
          <a:xfrm>
            <a:off x="3860800" y="2781300"/>
            <a:ext cx="469899" cy="292100"/>
          </a:xfrm>
          <a:prstGeom prst="rightArrow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5" name="Right Arrow 64"/>
          <p:cNvSpPr/>
          <p:nvPr/>
        </p:nvSpPr>
        <p:spPr>
          <a:xfrm>
            <a:off x="7861299" y="2781300"/>
            <a:ext cx="469899" cy="292100"/>
          </a:xfrm>
          <a:prstGeom prst="rightArrow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6" name="Rectangle 65"/>
          <p:cNvSpPr/>
          <p:nvPr/>
        </p:nvSpPr>
        <p:spPr>
          <a:xfrm>
            <a:off x="381000" y="5410200"/>
            <a:ext cx="11430000" cy="812800"/>
          </a:xfrm>
          <a:prstGeom prst="rect">
            <a:avLst/>
          </a:prstGeom>
          <a:solidFill>
            <a:srgbClr val="F9EA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7" name="Rectangle 66"/>
          <p:cNvSpPr/>
          <p:nvPr/>
        </p:nvSpPr>
        <p:spPr>
          <a:xfrm>
            <a:off x="381000" y="5410200"/>
            <a:ext cx="38100" cy="8128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8" name="TextBox 67"/>
          <p:cNvSpPr txBox="1"/>
          <p:nvPr/>
        </p:nvSpPr>
        <p:spPr>
          <a:xfrm>
            <a:off x="533400" y="5448300"/>
            <a:ext cx="952500" cy="254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演进主线</a:t>
            </a:r>
          </a:p>
        </p:txBody>
      </p:sp>
      <p:sp>
        <p:nvSpPr>
          <p:cNvPr id="69" name="[evolution_concl]"/>
          <p:cNvSpPr txBox="1"/>
          <p:nvPr/>
        </p:nvSpPr>
        <p:spPr>
          <a:xfrm>
            <a:off x="1524000" y="5435600"/>
            <a:ext cx="8381999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人的角色从“操作者”→“协作者”→“指挥官”, 智能体时代研发组织与流程须同步重构</a:t>
            </a:r>
          </a:p>
        </p:txBody>
      </p:sp>
      <p:cxnSp>
        <p:nvCxnSpPr>
          <p:cNvPr id="70" name="Connector 69"/>
          <p:cNvCxnSpPr/>
          <p:nvPr/>
        </p:nvCxnSpPr>
        <p:spPr>
          <a:xfrm>
            <a:off x="1524000" y="5956300"/>
            <a:ext cx="8255000" cy="0"/>
          </a:xfrm>
          <a:prstGeom prst="line">
            <a:avLst/>
          </a:prstGeom>
          <a:ln w="1905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Oval 70"/>
          <p:cNvSpPr/>
          <p:nvPr/>
        </p:nvSpPr>
        <p:spPr>
          <a:xfrm>
            <a:off x="2063750" y="5924550"/>
            <a:ext cx="63500" cy="63500"/>
          </a:xfrm>
          <a:prstGeom prst="ellipse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2" name="[milestone1]"/>
          <p:cNvSpPr txBox="1"/>
          <p:nvPr/>
        </p:nvSpPr>
        <p:spPr>
          <a:xfrm>
            <a:off x="1587500" y="6007100"/>
            <a:ext cx="10160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工具元年 2020</a:t>
            </a:r>
          </a:p>
        </p:txBody>
      </p:sp>
      <p:sp>
        <p:nvSpPr>
          <p:cNvPr id="73" name="Oval 72"/>
          <p:cNvSpPr/>
          <p:nvPr/>
        </p:nvSpPr>
        <p:spPr>
          <a:xfrm>
            <a:off x="5619750" y="5924550"/>
            <a:ext cx="63500" cy="63500"/>
          </a:xfrm>
          <a:prstGeom prst="ellipse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4" name="[milestone2]"/>
          <p:cNvSpPr txBox="1"/>
          <p:nvPr/>
        </p:nvSpPr>
        <p:spPr>
          <a:xfrm>
            <a:off x="5143500" y="6007100"/>
            <a:ext cx="10160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助手普及 2023</a:t>
            </a:r>
          </a:p>
        </p:txBody>
      </p:sp>
      <p:sp>
        <p:nvSpPr>
          <p:cNvPr id="75" name="Oval 74"/>
          <p:cNvSpPr/>
          <p:nvPr/>
        </p:nvSpPr>
        <p:spPr>
          <a:xfrm>
            <a:off x="9175750" y="5924550"/>
            <a:ext cx="63500" cy="63500"/>
          </a:xfrm>
          <a:prstGeom prst="ellipse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6" name="[milestone3]"/>
          <p:cNvSpPr txBox="1"/>
          <p:nvPr/>
        </p:nvSpPr>
        <p:spPr>
          <a:xfrm>
            <a:off x="8699500" y="6007100"/>
            <a:ext cx="10160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智能体爆发 2026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10160000" y="5588000"/>
            <a:ext cx="1460500" cy="4064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8" name="[bottom_kpi]"/>
          <p:cNvSpPr txBox="1"/>
          <p:nvPr/>
        </p:nvSpPr>
        <p:spPr>
          <a:xfrm>
            <a:off x="10160000" y="5588000"/>
            <a:ext cx="1460500" cy="406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人均效能 ×5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