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381000" y="279400"/>
            <a:ext cx="952500" cy="2794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" name="[chip]"/>
          <p:cNvSpPr txBox="1"/>
          <p:nvPr/>
        </p:nvSpPr>
        <p:spPr>
          <a:xfrm>
            <a:off x="381000" y="279400"/>
            <a:ext cx="952500" cy="279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4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昇腾算力</a:t>
            </a:r>
          </a:p>
        </p:txBody>
      </p:sp>
      <p:sp>
        <p:nvSpPr>
          <p:cNvPr id="4" name="[title_main]"/>
          <p:cNvSpPr txBox="1"/>
          <p:nvPr/>
        </p:nvSpPr>
        <p:spPr>
          <a:xfrm>
            <a:off x="1473200" y="228600"/>
            <a:ext cx="9207500" cy="3683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220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昇腾超节点集群四大能力就绪，万卡训练效率提升 3 倍</a:t>
            </a:r>
          </a:p>
        </p:txBody>
      </p:sp>
      <p:cxnSp>
        <p:nvCxnSpPr>
          <p:cNvPr id="5" name="Connector 4"/>
          <p:cNvCxnSpPr/>
          <p:nvPr/>
        </p:nvCxnSpPr>
        <p:spPr>
          <a:xfrm flipV="1">
            <a:off x="11366500" y="304800"/>
            <a:ext cx="419100" cy="241300"/>
          </a:xfrm>
          <a:prstGeom prst="line">
            <a:avLst/>
          </a:prstGeom>
          <a:ln w="22860">
            <a:solidFill>
              <a:srgbClr val="B90A0A"/>
            </a:solidFill>
            <a:prstDash val="dash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ounded Rectangle 5"/>
          <p:cNvSpPr/>
          <p:nvPr/>
        </p:nvSpPr>
        <p:spPr>
          <a:xfrm>
            <a:off x="381000" y="787400"/>
            <a:ext cx="5638800" cy="27051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" name="Rectangle 6"/>
          <p:cNvSpPr/>
          <p:nvPr/>
        </p:nvSpPr>
        <p:spPr>
          <a:xfrm>
            <a:off x="381000" y="787400"/>
            <a:ext cx="5638800" cy="266700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8" name="Rectangle 7"/>
          <p:cNvSpPr/>
          <p:nvPr/>
        </p:nvSpPr>
        <p:spPr>
          <a:xfrm>
            <a:off x="381000" y="787400"/>
            <a:ext cx="38100" cy="2667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9" name="[m1_title]"/>
          <p:cNvSpPr txBox="1"/>
          <p:nvPr/>
        </p:nvSpPr>
        <p:spPr>
          <a:xfrm>
            <a:off x="495299" y="787400"/>
            <a:ext cx="5473700" cy="2667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算力底座: 超节点架构突破单点算力上限</a:t>
            </a:r>
          </a:p>
        </p:txBody>
      </p:sp>
      <p:sp>
        <p:nvSpPr>
          <p:cNvPr id="10" name="[m1_bullets]"/>
          <p:cNvSpPr txBox="1"/>
          <p:nvPr/>
        </p:nvSpPr>
        <p:spPr>
          <a:xfrm>
            <a:off x="558800" y="1143000"/>
            <a:ext cx="5283200" cy="1270000"/>
          </a:xfrm>
          <a:prstGeom prst="rect">
            <a:avLst/>
          </a:prstGeom>
          <a:noFill/>
        </p:spPr>
        <p:txBody>
          <a:bodyPr wrap="square" lIns="19050" rIns="19050" tIns="19050" bIns="19050" anchor="t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115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超节点架构通过 384 卡全互联设计突破单点算力上限, 跨柜通信时延降至传统方案的 1/5, 单集群算力达 16 EFLOPS, 可支撑万亿参数大模型完整预训练。在此基础上, 存算分离与高速缓存层将 Checkpoint 写入耗时从 15 分钟压缩至 90 秒, 异构资源池化统一调度使训推一体资源利用率从 58% 提升至 81%; 内存语义互联进一步池化显存, 支撑超长序列训练突破单卡容量限制。同时液冷整机柜交付将 PUE 降至 1.12, 单位算力能耗下降 27%, 为大规模训练提供坚实且经济的算力底座。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53340" y="2785340"/>
            <a:ext cx="398318" cy="398318"/>
          </a:xfrm>
          <a:prstGeom prst="rect">
            <a:avLst/>
          </a:prstGeom>
          <a:solidFill>
            <a:srgbClr val="FFFFFF"/>
          </a:solidFill>
          <a:ln w="1778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2" name="Rectangle 11"/>
          <p:cNvSpPr/>
          <p:nvPr/>
        </p:nvSpPr>
        <p:spPr>
          <a:xfrm>
            <a:off x="859559" y="2891559"/>
            <a:ext cx="185881" cy="185881"/>
          </a:xfrm>
          <a:prstGeom prst="rect">
            <a:avLst/>
          </a:prstGeom>
          <a:solidFill>
            <a:srgbClr val="DEEAF6"/>
          </a:solidFill>
          <a:ln w="1016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13" name="Connector 12"/>
          <p:cNvCxnSpPr/>
          <p:nvPr/>
        </p:nvCxnSpPr>
        <p:spPr>
          <a:xfrm>
            <a:off x="819727" y="2692400"/>
            <a:ext cx="0" cy="92940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nector 13"/>
          <p:cNvCxnSpPr/>
          <p:nvPr/>
        </p:nvCxnSpPr>
        <p:spPr>
          <a:xfrm>
            <a:off x="819727" y="3183659"/>
            <a:ext cx="0" cy="92941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or 14"/>
          <p:cNvCxnSpPr/>
          <p:nvPr/>
        </p:nvCxnSpPr>
        <p:spPr>
          <a:xfrm>
            <a:off x="660400" y="2851727"/>
            <a:ext cx="92940" cy="0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 15"/>
          <p:cNvCxnSpPr/>
          <p:nvPr/>
        </p:nvCxnSpPr>
        <p:spPr>
          <a:xfrm>
            <a:off x="1151659" y="2851727"/>
            <a:ext cx="92941" cy="0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or 16"/>
          <p:cNvCxnSpPr/>
          <p:nvPr/>
        </p:nvCxnSpPr>
        <p:spPr>
          <a:xfrm>
            <a:off x="952500" y="2692400"/>
            <a:ext cx="0" cy="92940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nector 17"/>
          <p:cNvCxnSpPr/>
          <p:nvPr/>
        </p:nvCxnSpPr>
        <p:spPr>
          <a:xfrm>
            <a:off x="952500" y="3183659"/>
            <a:ext cx="0" cy="92941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nector 18"/>
          <p:cNvCxnSpPr/>
          <p:nvPr/>
        </p:nvCxnSpPr>
        <p:spPr>
          <a:xfrm>
            <a:off x="660400" y="2984500"/>
            <a:ext cx="92940" cy="0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nector 19"/>
          <p:cNvCxnSpPr/>
          <p:nvPr/>
        </p:nvCxnSpPr>
        <p:spPr>
          <a:xfrm>
            <a:off x="1151659" y="2984500"/>
            <a:ext cx="92941" cy="0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ctor 20"/>
          <p:cNvCxnSpPr/>
          <p:nvPr/>
        </p:nvCxnSpPr>
        <p:spPr>
          <a:xfrm>
            <a:off x="1085272" y="2692400"/>
            <a:ext cx="0" cy="92940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nector 21"/>
          <p:cNvCxnSpPr/>
          <p:nvPr/>
        </p:nvCxnSpPr>
        <p:spPr>
          <a:xfrm>
            <a:off x="1085272" y="3183659"/>
            <a:ext cx="0" cy="92941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nector 22"/>
          <p:cNvCxnSpPr/>
          <p:nvPr/>
        </p:nvCxnSpPr>
        <p:spPr>
          <a:xfrm>
            <a:off x="660400" y="3117272"/>
            <a:ext cx="92940" cy="0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Connector 23"/>
          <p:cNvCxnSpPr/>
          <p:nvPr/>
        </p:nvCxnSpPr>
        <p:spPr>
          <a:xfrm>
            <a:off x="1151659" y="3117272"/>
            <a:ext cx="92941" cy="0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[m1_fig_caption]"/>
          <p:cNvSpPr txBox="1"/>
          <p:nvPr/>
        </p:nvSpPr>
        <p:spPr>
          <a:xfrm>
            <a:off x="1346200" y="2870200"/>
            <a:ext cx="1651000" cy="228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Ascend SuperPod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175000" y="2857500"/>
            <a:ext cx="1238250" cy="2921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7" name="[m1_kpi]"/>
          <p:cNvSpPr txBox="1"/>
          <p:nvPr/>
        </p:nvSpPr>
        <p:spPr>
          <a:xfrm>
            <a:off x="3175000" y="2857500"/>
            <a:ext cx="1238250" cy="2921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16 EFLOPS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4572000" y="2857500"/>
            <a:ext cx="1238250" cy="2921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9" name="[m1_kpi2]"/>
          <p:cNvSpPr txBox="1"/>
          <p:nvPr/>
        </p:nvSpPr>
        <p:spPr>
          <a:xfrm>
            <a:off x="4572000" y="2857500"/>
            <a:ext cx="1238250" cy="2921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利用率 58%→81%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6172200" y="787400"/>
            <a:ext cx="5638800" cy="27051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1" name="Rectangle 30"/>
          <p:cNvSpPr/>
          <p:nvPr/>
        </p:nvSpPr>
        <p:spPr>
          <a:xfrm>
            <a:off x="6172200" y="787400"/>
            <a:ext cx="5638800" cy="266700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2" name="Rectangle 31"/>
          <p:cNvSpPr/>
          <p:nvPr/>
        </p:nvSpPr>
        <p:spPr>
          <a:xfrm>
            <a:off x="6172200" y="787400"/>
            <a:ext cx="38100" cy="2667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3" name="[m2_title]"/>
          <p:cNvSpPr txBox="1"/>
          <p:nvPr/>
        </p:nvSpPr>
        <p:spPr>
          <a:xfrm>
            <a:off x="6286500" y="787400"/>
            <a:ext cx="5473700" cy="2667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训练效率: 并行策略自动寻优, 线性度 92%</a:t>
            </a:r>
          </a:p>
        </p:txBody>
      </p:sp>
      <p:sp>
        <p:nvSpPr>
          <p:cNvPr id="34" name="[m2_bullets]"/>
          <p:cNvSpPr txBox="1"/>
          <p:nvPr/>
        </p:nvSpPr>
        <p:spPr>
          <a:xfrm>
            <a:off x="6350000" y="1155700"/>
            <a:ext cx="3048000" cy="1460500"/>
          </a:xfrm>
          <a:prstGeom prst="rect">
            <a:avLst/>
          </a:prstGeom>
          <a:noFill/>
        </p:spPr>
        <p:txBody>
          <a:bodyPr wrap="square" lIns="19050" rIns="19050" tIns="19050" bIns="19050" anchor="t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115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并行策略自动寻优将人工调优周期从 2 周压缩至 8 小时, 叠加算子融合与通信掩盖优化, MFU 从 38% 提升至 52%。断点续训实现秒级恢复, 有效训练率稳定在 97%; 图算融合编译进一步带来长序列吞吐 35% 的提升, 显存分级复用使单卡可训参数量翻 2.4 倍, 训练效率整体达成 3 倍提升目标。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350000" y="2882900"/>
            <a:ext cx="1905000" cy="2794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6" name="[m2_kpi]"/>
          <p:cNvSpPr txBox="1"/>
          <p:nvPr/>
        </p:nvSpPr>
        <p:spPr>
          <a:xfrm>
            <a:off x="6350000" y="2882900"/>
            <a:ext cx="1905000" cy="279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MFU 38%→52%</a:t>
            </a:r>
          </a:p>
        </p:txBody>
      </p:sp>
      <p:sp>
        <p:nvSpPr>
          <p:cNvPr id="37" name="[m2_chart_title]"/>
          <p:cNvSpPr txBox="1"/>
          <p:nvPr/>
        </p:nvSpPr>
        <p:spPr>
          <a:xfrm>
            <a:off x="9601200" y="1143000"/>
            <a:ext cx="2095499" cy="152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1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训练效率提升 (相对基线)</a:t>
            </a:r>
          </a:p>
        </p:txBody>
      </p:sp>
      <p:cxnSp>
        <p:nvCxnSpPr>
          <p:cNvPr id="38" name="Connector 37"/>
          <p:cNvCxnSpPr/>
          <p:nvPr/>
        </p:nvCxnSpPr>
        <p:spPr>
          <a:xfrm>
            <a:off x="9664700" y="3035300"/>
            <a:ext cx="1968500" cy="0"/>
          </a:xfrm>
          <a:prstGeom prst="line">
            <a:avLst/>
          </a:prstGeom>
          <a:ln w="1016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Rectangle 38"/>
          <p:cNvSpPr/>
          <p:nvPr/>
        </p:nvSpPr>
        <p:spPr>
          <a:xfrm>
            <a:off x="9861550" y="2588260"/>
            <a:ext cx="328083" cy="447040"/>
          </a:xfrm>
          <a:prstGeom prst="rect">
            <a:avLst/>
          </a:prstGeom>
          <a:solidFill>
            <a:srgbClr val="BFBF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0" name="TextBox 39"/>
          <p:cNvSpPr txBox="1"/>
          <p:nvPr/>
        </p:nvSpPr>
        <p:spPr>
          <a:xfrm>
            <a:off x="9697508" y="2402776"/>
            <a:ext cx="656166" cy="180467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1.0x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9697508" y="3073400"/>
            <a:ext cx="656166" cy="152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基线</a:t>
            </a:r>
          </a:p>
        </p:txBody>
      </p:sp>
      <p:sp>
        <p:nvSpPr>
          <p:cNvPr id="42" name="Rectangle 41"/>
          <p:cNvSpPr/>
          <p:nvPr/>
        </p:nvSpPr>
        <p:spPr>
          <a:xfrm>
            <a:off x="10517716" y="2096515"/>
            <a:ext cx="328083" cy="938784"/>
          </a:xfrm>
          <a:prstGeom prst="rect">
            <a:avLst/>
          </a:prstGeom>
          <a:solidFill>
            <a:srgbClr val="2E75B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3" name="TextBox 42"/>
          <p:cNvSpPr txBox="1"/>
          <p:nvPr/>
        </p:nvSpPr>
        <p:spPr>
          <a:xfrm>
            <a:off x="10353675" y="1911031"/>
            <a:ext cx="656166" cy="180467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2.1x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0353675" y="3073400"/>
            <a:ext cx="656166" cy="152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优化</a:t>
            </a:r>
          </a:p>
        </p:txBody>
      </p:sp>
      <p:sp>
        <p:nvSpPr>
          <p:cNvPr id="45" name="Rectangle 44"/>
          <p:cNvSpPr/>
          <p:nvPr/>
        </p:nvSpPr>
        <p:spPr>
          <a:xfrm>
            <a:off x="11173883" y="1694180"/>
            <a:ext cx="328083" cy="1341120"/>
          </a:xfrm>
          <a:prstGeom prst="rect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6" name="TextBox 45"/>
          <p:cNvSpPr txBox="1"/>
          <p:nvPr/>
        </p:nvSpPr>
        <p:spPr>
          <a:xfrm>
            <a:off x="11009841" y="1508696"/>
            <a:ext cx="656166" cy="180467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3.0x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11009841" y="3073400"/>
            <a:ext cx="656166" cy="152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目标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381000" y="3644900"/>
            <a:ext cx="5638800" cy="27051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9" name="Rectangle 48"/>
          <p:cNvSpPr/>
          <p:nvPr/>
        </p:nvSpPr>
        <p:spPr>
          <a:xfrm>
            <a:off x="381000" y="3644900"/>
            <a:ext cx="5638800" cy="266700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0" name="Rectangle 49"/>
          <p:cNvSpPr/>
          <p:nvPr/>
        </p:nvSpPr>
        <p:spPr>
          <a:xfrm>
            <a:off x="381000" y="3644900"/>
            <a:ext cx="38100" cy="2667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1" name="[m3_title]"/>
          <p:cNvSpPr txBox="1"/>
          <p:nvPr/>
        </p:nvSpPr>
        <p:spPr>
          <a:xfrm>
            <a:off x="495299" y="3644900"/>
            <a:ext cx="5473700" cy="2667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集群互联: 灵衢总线统一互联协议</a:t>
            </a:r>
          </a:p>
        </p:txBody>
      </p:sp>
      <p:sp>
        <p:nvSpPr>
          <p:cNvPr id="52" name="[m3_bullets]"/>
          <p:cNvSpPr txBox="1"/>
          <p:nvPr/>
        </p:nvSpPr>
        <p:spPr>
          <a:xfrm>
            <a:off x="558800" y="4000500"/>
            <a:ext cx="5283200" cy="1270000"/>
          </a:xfrm>
          <a:prstGeom prst="rect">
            <a:avLst/>
          </a:prstGeom>
          <a:noFill/>
        </p:spPr>
        <p:txBody>
          <a:bodyPr wrap="square" lIns="19050" rIns="19050" tIns="19050" bIns="19050" anchor="t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115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UB 灵衢总线提供 392GB/s 互联带宽, 达 RoCE 主流方案的 15 倍, 配合全光交换 OXC 组网, 万卡集群布线复杂度直降 70%。拓扑感知的集合通信路由使 AllReduce 通信耗时下降 43%, 网络与计算联合调度让大消息通信与计算重叠率达到 85%; 链路亚健康秒级检测与隔离能力保障闪断业务零感知自动切换, 集群链路可用性提升至 99.99%, 中断次数月均不足 1 次, 为万卡规模训练提供稳定高速且持续可用的互联底座。</a:t>
            </a:r>
          </a:p>
        </p:txBody>
      </p:sp>
      <p:sp>
        <p:nvSpPr>
          <p:cNvPr id="53" name="Oval 52"/>
          <p:cNvSpPr/>
          <p:nvPr/>
        </p:nvSpPr>
        <p:spPr>
          <a:xfrm>
            <a:off x="886113" y="5536622"/>
            <a:ext cx="132772" cy="132772"/>
          </a:xfrm>
          <a:prstGeom prst="ellipse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4" name="Oval 53"/>
          <p:cNvSpPr/>
          <p:nvPr/>
        </p:nvSpPr>
        <p:spPr>
          <a:xfrm>
            <a:off x="647122" y="5961495"/>
            <a:ext cx="132772" cy="132772"/>
          </a:xfrm>
          <a:prstGeom prst="ellipse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5" name="Oval 54"/>
          <p:cNvSpPr/>
          <p:nvPr/>
        </p:nvSpPr>
        <p:spPr>
          <a:xfrm>
            <a:off x="1125104" y="5961495"/>
            <a:ext cx="132772" cy="132772"/>
          </a:xfrm>
          <a:prstGeom prst="ellipse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56" name="Connector 55"/>
          <p:cNvCxnSpPr/>
          <p:nvPr/>
        </p:nvCxnSpPr>
        <p:spPr>
          <a:xfrm flipH="1">
            <a:off x="713509" y="5603009"/>
            <a:ext cx="238991" cy="424872"/>
          </a:xfrm>
          <a:prstGeom prst="line">
            <a:avLst/>
          </a:prstGeom>
          <a:ln w="1270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Connector 56"/>
          <p:cNvCxnSpPr/>
          <p:nvPr/>
        </p:nvCxnSpPr>
        <p:spPr>
          <a:xfrm>
            <a:off x="952500" y="5603009"/>
            <a:ext cx="238990" cy="424872"/>
          </a:xfrm>
          <a:prstGeom prst="line">
            <a:avLst/>
          </a:prstGeom>
          <a:ln w="1270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Connector 57"/>
          <p:cNvCxnSpPr/>
          <p:nvPr/>
        </p:nvCxnSpPr>
        <p:spPr>
          <a:xfrm>
            <a:off x="713509" y="6027881"/>
            <a:ext cx="477981" cy="0"/>
          </a:xfrm>
          <a:prstGeom prst="line">
            <a:avLst/>
          </a:prstGeom>
          <a:ln w="1270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" name="[m3_fig_caption]"/>
          <p:cNvSpPr txBox="1"/>
          <p:nvPr/>
        </p:nvSpPr>
        <p:spPr>
          <a:xfrm>
            <a:off x="1346200" y="5727700"/>
            <a:ext cx="1651000" cy="228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UB-Mesh 全互联</a:t>
            </a:r>
          </a:p>
        </p:txBody>
      </p:sp>
      <p:sp>
        <p:nvSpPr>
          <p:cNvPr id="60" name="Rounded Rectangle 59"/>
          <p:cNvSpPr/>
          <p:nvPr/>
        </p:nvSpPr>
        <p:spPr>
          <a:xfrm>
            <a:off x="3175000" y="5715000"/>
            <a:ext cx="1238250" cy="2921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1" name="[m3_kpi]"/>
          <p:cNvSpPr txBox="1"/>
          <p:nvPr/>
        </p:nvSpPr>
        <p:spPr>
          <a:xfrm>
            <a:off x="3175000" y="5715000"/>
            <a:ext cx="1238250" cy="2921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带宽 392GB/s</a:t>
            </a:r>
          </a:p>
        </p:txBody>
      </p:sp>
      <p:sp>
        <p:nvSpPr>
          <p:cNvPr id="62" name="Rounded Rectangle 61"/>
          <p:cNvSpPr/>
          <p:nvPr/>
        </p:nvSpPr>
        <p:spPr>
          <a:xfrm>
            <a:off x="4572000" y="5715000"/>
            <a:ext cx="1238250" cy="2921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3" name="[m3_kpi2]"/>
          <p:cNvSpPr txBox="1"/>
          <p:nvPr/>
        </p:nvSpPr>
        <p:spPr>
          <a:xfrm>
            <a:off x="4572000" y="5715000"/>
            <a:ext cx="1238250" cy="2921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通信耗时 -43%</a:t>
            </a:r>
          </a:p>
        </p:txBody>
      </p:sp>
      <p:sp>
        <p:nvSpPr>
          <p:cNvPr id="64" name="Rounded Rectangle 63"/>
          <p:cNvSpPr/>
          <p:nvPr/>
        </p:nvSpPr>
        <p:spPr>
          <a:xfrm>
            <a:off x="6172200" y="3644900"/>
            <a:ext cx="5638800" cy="27051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5" name="Rectangle 64"/>
          <p:cNvSpPr/>
          <p:nvPr/>
        </p:nvSpPr>
        <p:spPr>
          <a:xfrm>
            <a:off x="6172200" y="3644900"/>
            <a:ext cx="5638800" cy="266700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6" name="Rectangle 65"/>
          <p:cNvSpPr/>
          <p:nvPr/>
        </p:nvSpPr>
        <p:spPr>
          <a:xfrm>
            <a:off x="6172200" y="3644900"/>
            <a:ext cx="38100" cy="2667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7" name="[m4_title]"/>
          <p:cNvSpPr txBox="1"/>
          <p:nvPr/>
        </p:nvSpPr>
        <p:spPr>
          <a:xfrm>
            <a:off x="6286500" y="3644900"/>
            <a:ext cx="5473700" cy="2667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稳定可靠: 训练中断率持续收敛</a:t>
            </a:r>
          </a:p>
        </p:txBody>
      </p:sp>
      <p:sp>
        <p:nvSpPr>
          <p:cNvPr id="68" name="[m4_bullets]"/>
          <p:cNvSpPr txBox="1"/>
          <p:nvPr/>
        </p:nvSpPr>
        <p:spPr>
          <a:xfrm>
            <a:off x="6350000" y="4013200"/>
            <a:ext cx="3048000" cy="1460500"/>
          </a:xfrm>
          <a:prstGeom prst="rect">
            <a:avLst/>
          </a:prstGeom>
          <a:noFill/>
        </p:spPr>
        <p:txBody>
          <a:bodyPr wrap="square" lIns="19050" rIns="19050" tIns="19050" bIns="19050" anchor="t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115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全栈可观测体系打通芯片、框架与任务三层指标, 故障预测可提前 30 分钟预警且准确率达 91%。慢节点支持在线热替换, 任务无感迁移小于 60 秒; 光模块故障自愈使闪断恢复秒级完成, 亚健康节点自动隔离的误隔离率低于 0.5%, Checkpoint 异步多级备份将回滚时间控制在 5 分钟以内, 已实现千卡连续训练 30 天无人工干预。</a:t>
            </a:r>
          </a:p>
        </p:txBody>
      </p:sp>
      <p:sp>
        <p:nvSpPr>
          <p:cNvPr id="69" name="[m4_chart_title]"/>
          <p:cNvSpPr txBox="1"/>
          <p:nvPr/>
        </p:nvSpPr>
        <p:spPr>
          <a:xfrm>
            <a:off x="9601200" y="3975100"/>
            <a:ext cx="2095499" cy="152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1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千卡任务月均中断次数</a:t>
            </a:r>
          </a:p>
        </p:txBody>
      </p:sp>
      <p:cxnSp>
        <p:nvCxnSpPr>
          <p:cNvPr id="70" name="Connector 69"/>
          <p:cNvCxnSpPr/>
          <p:nvPr/>
        </p:nvCxnSpPr>
        <p:spPr>
          <a:xfrm>
            <a:off x="9690100" y="5473700"/>
            <a:ext cx="1917700" cy="0"/>
          </a:xfrm>
          <a:prstGeom prst="line">
            <a:avLst/>
          </a:prstGeom>
          <a:ln w="1016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1" name="Connector 70"/>
          <p:cNvCxnSpPr/>
          <p:nvPr/>
        </p:nvCxnSpPr>
        <p:spPr>
          <a:xfrm flipV="1">
            <a:off x="9690100" y="4203700"/>
            <a:ext cx="0" cy="1270000"/>
          </a:xfrm>
          <a:prstGeom prst="line">
            <a:avLst/>
          </a:prstGeom>
          <a:ln w="1016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2" name="Connector 71"/>
          <p:cNvCxnSpPr/>
          <p:nvPr/>
        </p:nvCxnSpPr>
        <p:spPr>
          <a:xfrm>
            <a:off x="9855200" y="4496776"/>
            <a:ext cx="409575" cy="325641"/>
          </a:xfrm>
          <a:prstGeom prst="line">
            <a:avLst/>
          </a:prstGeom>
          <a:ln w="2286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3" name="Connector 72"/>
          <p:cNvCxnSpPr/>
          <p:nvPr/>
        </p:nvCxnSpPr>
        <p:spPr>
          <a:xfrm>
            <a:off x="10264775" y="4822417"/>
            <a:ext cx="409575" cy="244231"/>
          </a:xfrm>
          <a:prstGeom prst="line">
            <a:avLst/>
          </a:prstGeom>
          <a:ln w="2286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4" name="Connector 73"/>
          <p:cNvCxnSpPr/>
          <p:nvPr/>
        </p:nvCxnSpPr>
        <p:spPr>
          <a:xfrm>
            <a:off x="10674350" y="5066648"/>
            <a:ext cx="409575" cy="162821"/>
          </a:xfrm>
          <a:prstGeom prst="line">
            <a:avLst/>
          </a:prstGeom>
          <a:ln w="2286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5" name="Connector 74"/>
          <p:cNvCxnSpPr/>
          <p:nvPr/>
        </p:nvCxnSpPr>
        <p:spPr>
          <a:xfrm>
            <a:off x="11083925" y="5229469"/>
            <a:ext cx="409575" cy="162820"/>
          </a:xfrm>
          <a:prstGeom prst="line">
            <a:avLst/>
          </a:prstGeom>
          <a:ln w="2286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6" name="Oval 75"/>
          <p:cNvSpPr/>
          <p:nvPr/>
        </p:nvSpPr>
        <p:spPr>
          <a:xfrm>
            <a:off x="9823450" y="4465026"/>
            <a:ext cx="63500" cy="63500"/>
          </a:xfrm>
          <a:prstGeom prst="ellipse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7" name="TextBox 76"/>
          <p:cNvSpPr txBox="1"/>
          <p:nvPr/>
        </p:nvSpPr>
        <p:spPr>
          <a:xfrm>
            <a:off x="9702800" y="4283479"/>
            <a:ext cx="304800" cy="17259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12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9664700" y="5495353"/>
            <a:ext cx="381000" cy="17259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24H2</a:t>
            </a:r>
          </a:p>
        </p:txBody>
      </p:sp>
      <p:sp>
        <p:nvSpPr>
          <p:cNvPr id="79" name="Oval 78"/>
          <p:cNvSpPr/>
          <p:nvPr/>
        </p:nvSpPr>
        <p:spPr>
          <a:xfrm>
            <a:off x="10233025" y="4790667"/>
            <a:ext cx="63500" cy="63500"/>
          </a:xfrm>
          <a:prstGeom prst="ellipse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80" name="TextBox 79"/>
          <p:cNvSpPr txBox="1"/>
          <p:nvPr/>
        </p:nvSpPr>
        <p:spPr>
          <a:xfrm>
            <a:off x="10112375" y="4609120"/>
            <a:ext cx="304800" cy="17259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8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10074275" y="5495353"/>
            <a:ext cx="381000" cy="17259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25Q1</a:t>
            </a:r>
          </a:p>
        </p:txBody>
      </p:sp>
      <p:sp>
        <p:nvSpPr>
          <p:cNvPr id="82" name="Oval 81"/>
          <p:cNvSpPr/>
          <p:nvPr/>
        </p:nvSpPr>
        <p:spPr>
          <a:xfrm>
            <a:off x="10642600" y="5034898"/>
            <a:ext cx="63500" cy="63500"/>
          </a:xfrm>
          <a:prstGeom prst="ellipse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83" name="TextBox 82"/>
          <p:cNvSpPr txBox="1"/>
          <p:nvPr/>
        </p:nvSpPr>
        <p:spPr>
          <a:xfrm>
            <a:off x="10521950" y="4853351"/>
            <a:ext cx="304800" cy="17259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5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10483850" y="5495353"/>
            <a:ext cx="381000" cy="17259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25Q2</a:t>
            </a:r>
          </a:p>
        </p:txBody>
      </p:sp>
      <p:sp>
        <p:nvSpPr>
          <p:cNvPr id="85" name="Oval 84"/>
          <p:cNvSpPr/>
          <p:nvPr/>
        </p:nvSpPr>
        <p:spPr>
          <a:xfrm>
            <a:off x="11052175" y="5197719"/>
            <a:ext cx="63500" cy="63500"/>
          </a:xfrm>
          <a:prstGeom prst="ellipse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86" name="TextBox 85"/>
          <p:cNvSpPr txBox="1"/>
          <p:nvPr/>
        </p:nvSpPr>
        <p:spPr>
          <a:xfrm>
            <a:off x="10931525" y="5016172"/>
            <a:ext cx="304800" cy="17259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3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10893425" y="5495353"/>
            <a:ext cx="381000" cy="17259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25Q3</a:t>
            </a:r>
          </a:p>
        </p:txBody>
      </p:sp>
      <p:sp>
        <p:nvSpPr>
          <p:cNvPr id="88" name="Oval 87"/>
          <p:cNvSpPr/>
          <p:nvPr/>
        </p:nvSpPr>
        <p:spPr>
          <a:xfrm>
            <a:off x="11461750" y="5360539"/>
            <a:ext cx="63500" cy="63500"/>
          </a:xfrm>
          <a:prstGeom prst="ellipse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89" name="TextBox 88"/>
          <p:cNvSpPr txBox="1"/>
          <p:nvPr/>
        </p:nvSpPr>
        <p:spPr>
          <a:xfrm>
            <a:off x="11341100" y="5178992"/>
            <a:ext cx="304800" cy="17259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1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11303000" y="5495353"/>
            <a:ext cx="381000" cy="17259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25Q4</a:t>
            </a:r>
          </a:p>
        </p:txBody>
      </p:sp>
      <p:sp>
        <p:nvSpPr>
          <p:cNvPr id="91" name="Rounded Rectangle 90"/>
          <p:cNvSpPr/>
          <p:nvPr/>
        </p:nvSpPr>
        <p:spPr>
          <a:xfrm>
            <a:off x="6350000" y="5956300"/>
            <a:ext cx="1905000" cy="2667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92" name="[m4_kpi]"/>
          <p:cNvSpPr txBox="1"/>
          <p:nvPr/>
        </p:nvSpPr>
        <p:spPr>
          <a:xfrm>
            <a:off x="6350000" y="5956300"/>
            <a:ext cx="1905000" cy="2667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有效训练率 97%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