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总结展望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全年训练效率提升 3 倍, 下半年聚焦集群二期与生态适配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825500"/>
            <a:ext cx="62230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Rectangle 6"/>
          <p:cNvSpPr/>
          <p:nvPr/>
        </p:nvSpPr>
        <p:spPr>
          <a:xfrm>
            <a:off x="381000" y="8255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TextBox 7"/>
          <p:cNvSpPr txBox="1"/>
          <p:nvPr/>
        </p:nvSpPr>
        <p:spPr>
          <a:xfrm>
            <a:off x="495299" y="825500"/>
            <a:ext cx="60579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核心结论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81000" y="1206500"/>
            <a:ext cx="6223000" cy="1206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0" name="Oval 9"/>
          <p:cNvSpPr/>
          <p:nvPr/>
        </p:nvSpPr>
        <p:spPr>
          <a:xfrm>
            <a:off x="584200" y="1358900"/>
            <a:ext cx="355600" cy="3556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" name="TextBox 10"/>
          <p:cNvSpPr txBox="1"/>
          <p:nvPr/>
        </p:nvSpPr>
        <p:spPr>
          <a:xfrm>
            <a:off x="584200" y="1358900"/>
            <a:ext cx="3556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12" name="[concl1_text]"/>
          <p:cNvSpPr txBox="1"/>
          <p:nvPr/>
        </p:nvSpPr>
        <p:spPr>
          <a:xfrm>
            <a:off x="1143000" y="1276286"/>
            <a:ext cx="5207000" cy="48272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昇腾千卡集群按期投产, 训练任务迁移完成率 95%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1143000" y="1803400"/>
            <a:ext cx="5207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[concl1_data]"/>
          <p:cNvSpPr txBox="1"/>
          <p:nvPr/>
        </p:nvSpPr>
        <p:spPr>
          <a:xfrm>
            <a:off x="1143000" y="1866899"/>
            <a:ext cx="52070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支撑 12 个大模型项目, 累计训练 18.6 万卡时, 集群故障率低于 0.5%, 千卡作业最长稳定运行 42 天, 算力交付满足全部在研项目排期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81000" y="2514600"/>
            <a:ext cx="6223000" cy="1206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6" name="Oval 15"/>
          <p:cNvSpPr/>
          <p:nvPr/>
        </p:nvSpPr>
        <p:spPr>
          <a:xfrm>
            <a:off x="584200" y="2667000"/>
            <a:ext cx="355600" cy="3556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7" name="TextBox 16"/>
          <p:cNvSpPr txBox="1"/>
          <p:nvPr/>
        </p:nvSpPr>
        <p:spPr>
          <a:xfrm>
            <a:off x="584200" y="2667000"/>
            <a:ext cx="3556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18" name="[concl2_text]"/>
          <p:cNvSpPr txBox="1"/>
          <p:nvPr/>
        </p:nvSpPr>
        <p:spPr>
          <a:xfrm>
            <a:off x="1143000" y="2584386"/>
            <a:ext cx="5207000" cy="48272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算子生态适配突破, 主流框架覆盖率达 92%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1143000" y="3111500"/>
            <a:ext cx="5207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[concl2_data]"/>
          <p:cNvSpPr txBox="1"/>
          <p:nvPr/>
        </p:nvSpPr>
        <p:spPr>
          <a:xfrm>
            <a:off x="1143000" y="3175000"/>
            <a:ext cx="52070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完成 PyTorch/MindSpore 双栈 480 个高频算子适配, 典型模型性能达 A100 的 0.9-1.1 倍, 长尾算子仅余 8% 待 Q3 攻关收尾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81000" y="3822700"/>
            <a:ext cx="6223000" cy="1206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2" name="Oval 21"/>
          <p:cNvSpPr/>
          <p:nvPr/>
        </p:nvSpPr>
        <p:spPr>
          <a:xfrm>
            <a:off x="584200" y="3975100"/>
            <a:ext cx="355600" cy="3556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3" name="TextBox 22"/>
          <p:cNvSpPr txBox="1"/>
          <p:nvPr/>
        </p:nvSpPr>
        <p:spPr>
          <a:xfrm>
            <a:off x="584200" y="3975100"/>
            <a:ext cx="3556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24" name="[concl3_text]"/>
          <p:cNvSpPr txBox="1"/>
          <p:nvPr/>
        </p:nvSpPr>
        <p:spPr>
          <a:xfrm>
            <a:off x="1143000" y="3892486"/>
            <a:ext cx="5207000" cy="48272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数据治理体系落地, 训练数据合规率 100%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1143000" y="4419600"/>
            <a:ext cx="5207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[concl3_data]"/>
          <p:cNvSpPr txBox="1"/>
          <p:nvPr/>
        </p:nvSpPr>
        <p:spPr>
          <a:xfrm>
            <a:off x="1143000" y="4483100"/>
            <a:ext cx="52070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建成统一数据湖, 入湖数据 2.3PB, 自动化标注流水线使标注效率提升 40%, 训练集合规审计一次通过, 数据出境清单全部闭环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81000" y="5130800"/>
            <a:ext cx="6223000" cy="1206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8" name="Oval 27"/>
          <p:cNvSpPr/>
          <p:nvPr/>
        </p:nvSpPr>
        <p:spPr>
          <a:xfrm>
            <a:off x="584200" y="5283200"/>
            <a:ext cx="355600" cy="3556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9" name="TextBox 28"/>
          <p:cNvSpPr txBox="1"/>
          <p:nvPr/>
        </p:nvSpPr>
        <p:spPr>
          <a:xfrm>
            <a:off x="584200" y="5283200"/>
            <a:ext cx="3556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id="30" name="[concl4_text]"/>
          <p:cNvSpPr txBox="1"/>
          <p:nvPr/>
        </p:nvSpPr>
        <p:spPr>
          <a:xfrm>
            <a:off x="1143000" y="5200586"/>
            <a:ext cx="5207000" cy="482727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智能体平台规模商用, 高频流程自动化率 65%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1143000" y="5727700"/>
            <a:ext cx="5207000" cy="0"/>
          </a:xfrm>
          <a:prstGeom prst="line">
            <a:avLst/>
          </a:prstGeom>
          <a:ln w="10160">
            <a:solidFill>
              <a:srgbClr val="BFBFB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[concl4_data]"/>
          <p:cNvSpPr txBox="1"/>
          <p:nvPr/>
        </p:nvSpPr>
        <p:spPr>
          <a:xfrm>
            <a:off x="1143000" y="5791200"/>
            <a:ext cx="52070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接入财经/供应链/采购等 5 个业务域, 周活跃用户 1200+, 单流程平均节省 2.4 人时, 月累计释放人力 3600 人时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794500" y="825500"/>
            <a:ext cx="50165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Rectangle 33"/>
          <p:cNvSpPr/>
          <p:nvPr/>
        </p:nvSpPr>
        <p:spPr>
          <a:xfrm>
            <a:off x="6794500" y="8255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5" name="TextBox 34"/>
          <p:cNvSpPr txBox="1"/>
          <p:nvPr/>
        </p:nvSpPr>
        <p:spPr>
          <a:xfrm>
            <a:off x="6908800" y="825500"/>
            <a:ext cx="4851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下一步行动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6794500" y="1206500"/>
            <a:ext cx="5016500" cy="635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7" name="Oval 36"/>
          <p:cNvSpPr/>
          <p:nvPr/>
        </p:nvSpPr>
        <p:spPr>
          <a:xfrm>
            <a:off x="6959600" y="1384300"/>
            <a:ext cx="279400" cy="2794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8" name="TextBox 37"/>
          <p:cNvSpPr txBox="1"/>
          <p:nvPr/>
        </p:nvSpPr>
        <p:spPr>
          <a:xfrm>
            <a:off x="6959600" y="1350073"/>
            <a:ext cx="279400" cy="32245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900" b="1" i="0" lang="zh-CN" altLang="zh-CN">
                <a:solidFill>
                  <a:srgbClr val="00B050"/>
                </a:solidFill>
                <a:latin typeface="Microsoft YaHei"/>
                <a:ea typeface="Microsoft YaHei"/>
                <a:cs typeface="Microsoft YaHei"/>
              </a:rPr>
              <a:t>✓</a:t>
            </a:r>
          </a:p>
        </p:txBody>
      </p:sp>
      <p:sp>
        <p:nvSpPr>
          <p:cNvPr id="39" name="[act1_name]"/>
          <p:cNvSpPr txBox="1"/>
          <p:nvPr/>
        </p:nvSpPr>
        <p:spPr>
          <a:xfrm>
            <a:off x="7366000" y="1282700"/>
            <a:ext cx="30480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启动集群二期 4000 卡扩容立项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10515600" y="1384300"/>
            <a:ext cx="1143000" cy="279400"/>
          </a:xfrm>
          <a:prstGeom prst="round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1" name="[act1_time]"/>
          <p:cNvSpPr txBox="1"/>
          <p:nvPr/>
        </p:nvSpPr>
        <p:spPr>
          <a:xfrm>
            <a:off x="10515600" y="1384300"/>
            <a:ext cx="1143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7 月底前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794500" y="1917700"/>
            <a:ext cx="5016500" cy="635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3" name="Oval 42"/>
          <p:cNvSpPr/>
          <p:nvPr/>
        </p:nvSpPr>
        <p:spPr>
          <a:xfrm>
            <a:off x="6959600" y="2095499"/>
            <a:ext cx="279400" cy="2794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4" name="TextBox 43"/>
          <p:cNvSpPr txBox="1"/>
          <p:nvPr/>
        </p:nvSpPr>
        <p:spPr>
          <a:xfrm>
            <a:off x="6959600" y="2061273"/>
            <a:ext cx="279400" cy="32245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900" b="1" i="0" lang="zh-CN" altLang="zh-CN">
                <a:solidFill>
                  <a:srgbClr val="00B050"/>
                </a:solidFill>
                <a:latin typeface="Microsoft YaHei"/>
                <a:ea typeface="Microsoft YaHei"/>
                <a:cs typeface="Microsoft YaHei"/>
              </a:rPr>
              <a:t>✓</a:t>
            </a:r>
          </a:p>
        </p:txBody>
      </p:sp>
      <p:sp>
        <p:nvSpPr>
          <p:cNvPr id="45" name="[act2_name]"/>
          <p:cNvSpPr txBox="1"/>
          <p:nvPr/>
        </p:nvSpPr>
        <p:spPr>
          <a:xfrm>
            <a:off x="7366000" y="1993899"/>
            <a:ext cx="30480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完成剩余 8% 长尾算子适配攻关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10515600" y="2095499"/>
            <a:ext cx="1143000" cy="279400"/>
          </a:xfrm>
          <a:prstGeom prst="round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[act2_time]"/>
          <p:cNvSpPr txBox="1"/>
          <p:nvPr/>
        </p:nvSpPr>
        <p:spPr>
          <a:xfrm>
            <a:off x="10515600" y="2095499"/>
            <a:ext cx="1143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Q3 季度末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794500" y="2628900"/>
            <a:ext cx="5016500" cy="635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9" name="Oval 48"/>
          <p:cNvSpPr/>
          <p:nvPr/>
        </p:nvSpPr>
        <p:spPr>
          <a:xfrm>
            <a:off x="6959600" y="2806700"/>
            <a:ext cx="279400" cy="2794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TextBox 49"/>
          <p:cNvSpPr txBox="1"/>
          <p:nvPr/>
        </p:nvSpPr>
        <p:spPr>
          <a:xfrm>
            <a:off x="6959600" y="2772473"/>
            <a:ext cx="279400" cy="32245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900" b="1" i="0" lang="zh-CN" altLang="zh-CN">
                <a:solidFill>
                  <a:srgbClr val="00B050"/>
                </a:solidFill>
                <a:latin typeface="Microsoft YaHei"/>
                <a:ea typeface="Microsoft YaHei"/>
                <a:cs typeface="Microsoft YaHei"/>
              </a:rPr>
              <a:t>✓</a:t>
            </a:r>
          </a:p>
        </p:txBody>
      </p:sp>
      <p:sp>
        <p:nvSpPr>
          <p:cNvPr id="51" name="[act3_name]"/>
          <p:cNvSpPr txBox="1"/>
          <p:nvPr/>
        </p:nvSpPr>
        <p:spPr>
          <a:xfrm>
            <a:off x="7366000" y="2705100"/>
            <a:ext cx="30480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上线智能体平台并接入 3 个业务域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0515600" y="2806700"/>
            <a:ext cx="1143000" cy="279400"/>
          </a:xfrm>
          <a:prstGeom prst="round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3" name="[act3_time]"/>
          <p:cNvSpPr txBox="1"/>
          <p:nvPr/>
        </p:nvSpPr>
        <p:spPr>
          <a:xfrm>
            <a:off x="10515600" y="2806700"/>
            <a:ext cx="1143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9/30 上线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6794500" y="3340100"/>
            <a:ext cx="5016500" cy="635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5" name="Oval 54"/>
          <p:cNvSpPr/>
          <p:nvPr/>
        </p:nvSpPr>
        <p:spPr>
          <a:xfrm>
            <a:off x="6959600" y="3517900"/>
            <a:ext cx="279400" cy="2794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6" name="TextBox 55"/>
          <p:cNvSpPr txBox="1"/>
          <p:nvPr/>
        </p:nvSpPr>
        <p:spPr>
          <a:xfrm>
            <a:off x="6959600" y="3483673"/>
            <a:ext cx="279400" cy="322453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900" b="1" i="0" lang="zh-CN" altLang="zh-CN">
                <a:solidFill>
                  <a:srgbClr val="00B050"/>
                </a:solidFill>
                <a:latin typeface="Microsoft YaHei"/>
                <a:ea typeface="Microsoft YaHei"/>
                <a:cs typeface="Microsoft YaHei"/>
              </a:rPr>
              <a:t>✓</a:t>
            </a:r>
          </a:p>
        </p:txBody>
      </p:sp>
      <p:sp>
        <p:nvSpPr>
          <p:cNvPr id="57" name="[act4_name]"/>
          <p:cNvSpPr txBox="1"/>
          <p:nvPr/>
        </p:nvSpPr>
        <p:spPr>
          <a:xfrm>
            <a:off x="7366000" y="3416300"/>
            <a:ext cx="3048000" cy="482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发布昇腾云算力服务目录对外运营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10515600" y="3517900"/>
            <a:ext cx="1143000" cy="279400"/>
          </a:xfrm>
          <a:prstGeom prst="round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9" name="[act4_time]"/>
          <p:cNvSpPr txBox="1"/>
          <p:nvPr/>
        </p:nvSpPr>
        <p:spPr>
          <a:xfrm>
            <a:off x="10515600" y="3517900"/>
            <a:ext cx="11430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10 月中旬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6794500" y="4152900"/>
            <a:ext cx="5016500" cy="1244600"/>
          </a:xfrm>
          <a:prstGeom prst="roundRect">
            <a:avLst/>
          </a:prstGeom>
          <a:solidFill>
            <a:srgbClr val="FFF4D6"/>
          </a:solidFill>
          <a:ln w="1524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1" name="TextBox 60"/>
          <p:cNvSpPr txBox="1"/>
          <p:nvPr/>
        </p:nvSpPr>
        <p:spPr>
          <a:xfrm>
            <a:off x="6837362" y="4156594"/>
            <a:ext cx="523875" cy="40132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⚡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302500" y="4241800"/>
            <a:ext cx="1905000" cy="254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资源诉求</a:t>
            </a:r>
          </a:p>
        </p:txBody>
      </p:sp>
      <p:sp>
        <p:nvSpPr>
          <p:cNvPr id="63" name="[ask]"/>
          <p:cNvSpPr txBox="1"/>
          <p:nvPr/>
        </p:nvSpPr>
        <p:spPr>
          <a:xfrm>
            <a:off x="6997700" y="4521200"/>
            <a:ext cx="4610100" cy="762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追加集群二期扩容预算 1.2 亿元; 协调机房 B3 区 600kW 供电改造排期; 增补算子开发工程师 5 人, 7 月到位以保障 Q3 攻关节奏; 申请安全团队专项支持智能体平台等保测评, 8 月底前完成。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6794500" y="5549900"/>
            <a:ext cx="5016500" cy="6350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5" name="[kpi1]"/>
          <p:cNvSpPr txBox="1"/>
          <p:nvPr/>
        </p:nvSpPr>
        <p:spPr>
          <a:xfrm>
            <a:off x="6794500" y="5549900"/>
            <a:ext cx="5016500" cy="635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0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目标: 年底集群利用率 ≥ 90%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