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76200" cy="3683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431800" y="215900"/>
            <a:ext cx="2159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技术决策 / 分层树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393700"/>
            <a:ext cx="8636000" cy="355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技术分层决策树：从能力分层到方案落点的选择路径</a:t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87400"/>
            <a:ext cx="9398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把架构层级、关键判断问题和推荐动作连接起来，帮助评审者看清为什么选这条技术路线。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66800"/>
            <a:ext cx="11658600" cy="0"/>
          </a:xfrm>
          <a:prstGeom prst="line">
            <a:avLst/>
          </a:prstGeom>
          <a:ln w="203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8763000" y="279400"/>
            <a:ext cx="2857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9093200" y="298450"/>
            <a:ext cx="2527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423400" y="317500"/>
            <a:ext cx="21971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753600" y="336550"/>
            <a:ext cx="18669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083800" y="355600"/>
            <a:ext cx="15367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414000" y="374650"/>
            <a:ext cx="1206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744200" y="393700"/>
            <a:ext cx="876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66700" y="1308100"/>
            <a:ext cx="33020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66700" y="1308100"/>
            <a:ext cx="3302000" cy="317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762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66700" y="1562100"/>
            <a:ext cx="33020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06400" y="1346200"/>
            <a:ext cx="30226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技术能力分层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97300" y="1308100"/>
            <a:ext cx="4737100" cy="387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797300" y="1308100"/>
            <a:ext cx="4737100" cy="3175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3797300" y="1562100"/>
            <a:ext cx="4737100" cy="635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937000" y="1346200"/>
            <a:ext cx="44577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决策树路径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763000" y="1308100"/>
            <a:ext cx="31623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8763000" y="1308100"/>
            <a:ext cx="3162300" cy="3175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763000" y="1562100"/>
            <a:ext cx="3162300" cy="635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902700" y="1346200"/>
            <a:ext cx="2882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推荐动作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44500" y="1765300"/>
            <a:ext cx="2946400" cy="647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44500" y="1765300"/>
            <a:ext cx="29464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[layer1_title]"/>
          <p:cNvSpPr txBox="1"/>
          <p:nvPr/>
        </p:nvSpPr>
        <p:spPr>
          <a:xfrm>
            <a:off x="558800" y="1892300"/>
            <a:ext cx="1866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体验与业务层</a:t>
            </a:r>
          </a:p>
        </p:txBody>
      </p:sp>
      <p:sp>
        <p:nvSpPr>
          <p:cNvPr id="29" name="[layer1_owner]"/>
          <p:cNvSpPr txBox="1"/>
          <p:nvPr/>
        </p:nvSpPr>
        <p:spPr>
          <a:xfrm>
            <a:off x="2527300" y="1879600"/>
            <a:ext cx="698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价值口径</a:t>
            </a:r>
          </a:p>
        </p:txBody>
      </p:sp>
      <p:sp>
        <p:nvSpPr>
          <p:cNvPr id="30" name="[layer1_detail]"/>
          <p:cNvSpPr txBox="1"/>
          <p:nvPr/>
        </p:nvSpPr>
        <p:spPr>
          <a:xfrm>
            <a:off x="558800" y="2108200"/>
            <a:ext cx="27178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定义用户体验、业务目标和验收指标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决定技术投入是否能转化为可解释收益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1917700" y="2438400"/>
            <a:ext cx="0" cy="76200"/>
          </a:xfrm>
          <a:prstGeom prst="line">
            <a:avLst/>
          </a:prstGeom>
          <a:ln w="2286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44500" y="2565400"/>
            <a:ext cx="2946400" cy="647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444500" y="2565400"/>
            <a:ext cx="2946400" cy="635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[layer2_title]"/>
          <p:cNvSpPr txBox="1"/>
          <p:nvPr/>
        </p:nvSpPr>
        <p:spPr>
          <a:xfrm>
            <a:off x="558800" y="2692400"/>
            <a:ext cx="1866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编排与服务层</a:t>
            </a:r>
          </a:p>
        </p:txBody>
      </p:sp>
      <p:sp>
        <p:nvSpPr>
          <p:cNvPr id="35" name="[layer2_owner]"/>
          <p:cNvSpPr txBox="1"/>
          <p:nvPr/>
        </p:nvSpPr>
        <p:spPr>
          <a:xfrm>
            <a:off x="2527300" y="2679700"/>
            <a:ext cx="698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协同口径</a:t>
            </a:r>
          </a:p>
        </p:txBody>
      </p:sp>
      <p:sp>
        <p:nvSpPr>
          <p:cNvPr id="36" name="[layer2_detail]"/>
          <p:cNvSpPr txBox="1"/>
          <p:nvPr/>
        </p:nvSpPr>
        <p:spPr>
          <a:xfrm>
            <a:off x="558800" y="2908300"/>
            <a:ext cx="27178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承接流程编排、服务治理和权限策略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决定跨域能力能否稳定复用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1917700" y="3238500"/>
            <a:ext cx="0" cy="76200"/>
          </a:xfrm>
          <a:prstGeom prst="line">
            <a:avLst/>
          </a:prstGeom>
          <a:ln w="2286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444500" y="3365500"/>
            <a:ext cx="2946400" cy="647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444500" y="3365500"/>
            <a:ext cx="2946400" cy="63500"/>
          </a:xfrm>
          <a:prstGeom prst="rect">
            <a:avLst/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[layer3_title]"/>
          <p:cNvSpPr txBox="1"/>
          <p:nvPr/>
        </p:nvSpPr>
        <p:spPr>
          <a:xfrm>
            <a:off x="558800" y="3492500"/>
            <a:ext cx="1866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模型与算法层</a:t>
            </a:r>
          </a:p>
        </p:txBody>
      </p:sp>
      <p:sp>
        <p:nvSpPr>
          <p:cNvPr id="41" name="[layer3_owner]"/>
          <p:cNvSpPr txBox="1"/>
          <p:nvPr/>
        </p:nvSpPr>
        <p:spPr>
          <a:xfrm>
            <a:off x="2527300" y="3479800"/>
            <a:ext cx="698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能力口径</a:t>
            </a:r>
          </a:p>
        </p:txBody>
      </p:sp>
      <p:sp>
        <p:nvSpPr>
          <p:cNvPr id="42" name="[layer3_detail]"/>
          <p:cNvSpPr txBox="1"/>
          <p:nvPr/>
        </p:nvSpPr>
        <p:spPr>
          <a:xfrm>
            <a:off x="558800" y="3708400"/>
            <a:ext cx="27178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聚焦核心模型、规则引擎和优化策略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决定效果上限、稳定性与迭代空间</a:t>
            </a:r>
          </a:p>
        </p:txBody>
      </p:sp>
      <p:cxnSp>
        <p:nvCxnSpPr>
          <p:cNvPr id="43" name="Connector 42"/>
          <p:cNvCxnSpPr/>
          <p:nvPr/>
        </p:nvCxnSpPr>
        <p:spPr>
          <a:xfrm>
            <a:off x="1917700" y="4038600"/>
            <a:ext cx="0" cy="76200"/>
          </a:xfrm>
          <a:prstGeom prst="line">
            <a:avLst/>
          </a:prstGeom>
          <a:ln w="2286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4500" y="4165600"/>
            <a:ext cx="2946400" cy="6477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444500" y="4165600"/>
            <a:ext cx="2946400" cy="63500"/>
          </a:xfrm>
          <a:prstGeom prst="rect">
            <a:avLst/>
          </a:prstGeom>
          <a:solidFill>
            <a:srgbClr val="6154A4"/>
          </a:solidFill>
          <a:ln w="2540">
            <a:solidFill>
              <a:srgbClr val="6154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[layer4_title]"/>
          <p:cNvSpPr txBox="1"/>
          <p:nvPr/>
        </p:nvSpPr>
        <p:spPr>
          <a:xfrm>
            <a:off x="558800" y="4292600"/>
            <a:ext cx="18669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数据与基础层</a:t>
            </a:r>
          </a:p>
        </p:txBody>
      </p:sp>
      <p:sp>
        <p:nvSpPr>
          <p:cNvPr id="47" name="[layer4_owner]"/>
          <p:cNvSpPr txBox="1"/>
          <p:nvPr/>
        </p:nvSpPr>
        <p:spPr>
          <a:xfrm>
            <a:off x="2527300" y="4279900"/>
            <a:ext cx="6985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6154A4"/>
                </a:solidFill>
                <a:latin typeface="微软雅黑"/>
                <a:ea typeface="微软雅黑"/>
                <a:cs typeface="微软雅黑"/>
              </a:rPr>
              <a:t>底座口径</a:t>
            </a:r>
          </a:p>
        </p:txBody>
      </p:sp>
      <p:sp>
        <p:nvSpPr>
          <p:cNvPr id="48" name="[layer4_detail]"/>
          <p:cNvSpPr txBox="1"/>
          <p:nvPr/>
        </p:nvSpPr>
        <p:spPr>
          <a:xfrm>
            <a:off x="558800" y="4508500"/>
            <a:ext cx="27178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保障数据质量、计算资源和观测闭环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决定上线后的稳定性与成本边界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321300" y="1651000"/>
            <a:ext cx="1714500" cy="609600"/>
          </a:xfrm>
          <a:prstGeom prst="roundRect">
            <a:avLst>
              <a:gd name="adj" fmla="val 5000"/>
            </a:avLst>
          </a:prstGeom>
          <a:solidFill>
            <a:srgbClr val="EEF4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[root_title]"/>
          <p:cNvSpPr txBox="1"/>
          <p:nvPr/>
        </p:nvSpPr>
        <p:spPr>
          <a:xfrm>
            <a:off x="5397500" y="1714500"/>
            <a:ext cx="15621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当前瓶颈在哪一层？</a:t>
            </a:r>
          </a:p>
        </p:txBody>
      </p:sp>
      <p:sp>
        <p:nvSpPr>
          <p:cNvPr id="51" name="[root_detail]"/>
          <p:cNvSpPr txBox="1"/>
          <p:nvPr/>
        </p:nvSpPr>
        <p:spPr>
          <a:xfrm>
            <a:off x="5422900" y="1892300"/>
            <a:ext cx="1511300" cy="3048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先定位主要矛盾，再选择改造深度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避免用平台重构解决局部配置问题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4051300" y="2781300"/>
            <a:ext cx="1308100" cy="711200"/>
          </a:xfrm>
          <a:prstGeom prst="roundRect">
            <a:avLst>
              <a:gd name="adj" fmla="val 5000"/>
            </a:avLst>
          </a:prstGeom>
          <a:solidFill>
            <a:srgbClr val="ECF8F0"/>
          </a:solidFill>
          <a:ln w="1270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[n1_title]"/>
          <p:cNvSpPr txBox="1"/>
          <p:nvPr/>
        </p:nvSpPr>
        <p:spPr>
          <a:xfrm>
            <a:off x="4127500" y="2844800"/>
            <a:ext cx="11557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价值已验证</a:t>
            </a:r>
          </a:p>
        </p:txBody>
      </p:sp>
      <p:sp>
        <p:nvSpPr>
          <p:cNvPr id="54" name="[n1_detail]"/>
          <p:cNvSpPr txBox="1"/>
          <p:nvPr/>
        </p:nvSpPr>
        <p:spPr>
          <a:xfrm>
            <a:off x="4152900" y="3022600"/>
            <a:ext cx="11049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收益口径清晰且用户反馈稳定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进入扩展与标准化阶段</a:t>
            </a:r>
          </a:p>
        </p:txBody>
      </p:sp>
      <p:cxnSp>
        <p:nvCxnSpPr>
          <p:cNvPr id="55" name="Connector 54"/>
          <p:cNvCxnSpPr/>
          <p:nvPr/>
        </p:nvCxnSpPr>
        <p:spPr>
          <a:xfrm flipH="1">
            <a:off x="4705350" y="2260600"/>
            <a:ext cx="1473200" cy="444500"/>
          </a:xfrm>
          <a:prstGeom prst="line">
            <a:avLst/>
          </a:prstGeom>
          <a:ln w="2159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5511800" y="2781300"/>
            <a:ext cx="1308100" cy="7112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[n2_title]"/>
          <p:cNvSpPr txBox="1"/>
          <p:nvPr/>
        </p:nvSpPr>
        <p:spPr>
          <a:xfrm>
            <a:off x="5588000" y="2844800"/>
            <a:ext cx="11557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能力未打穿</a:t>
            </a:r>
          </a:p>
        </p:txBody>
      </p:sp>
      <p:sp>
        <p:nvSpPr>
          <p:cNvPr id="58" name="[n2_detail]"/>
          <p:cNvSpPr txBox="1"/>
          <p:nvPr/>
        </p:nvSpPr>
        <p:spPr>
          <a:xfrm>
            <a:off x="5613400" y="3022600"/>
            <a:ext cx="11049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核心链路仍受算法或服务瓶颈制约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优先做小范围深改试点</a:t>
            </a:r>
          </a:p>
        </p:txBody>
      </p:sp>
      <p:cxnSp>
        <p:nvCxnSpPr>
          <p:cNvPr id="59" name="Connector 58"/>
          <p:cNvCxnSpPr/>
          <p:nvPr/>
        </p:nvCxnSpPr>
        <p:spPr>
          <a:xfrm flipH="1">
            <a:off x="6165850" y="2260600"/>
            <a:ext cx="12700" cy="444500"/>
          </a:xfrm>
          <a:prstGeom prst="line">
            <a:avLst/>
          </a:prstGeom>
          <a:ln w="2159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ounded Rectangle 59"/>
          <p:cNvSpPr/>
          <p:nvPr/>
        </p:nvSpPr>
        <p:spPr>
          <a:xfrm>
            <a:off x="6972300" y="2781300"/>
            <a:ext cx="1308100" cy="711200"/>
          </a:xfrm>
          <a:prstGeom prst="roundRect">
            <a:avLst>
              <a:gd name="adj" fmla="val 5000"/>
            </a:avLst>
          </a:prstGeom>
          <a:solidFill>
            <a:srgbClr val="FDECEC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[n3_title]"/>
          <p:cNvSpPr txBox="1"/>
          <p:nvPr/>
        </p:nvSpPr>
        <p:spPr>
          <a:xfrm>
            <a:off x="7048500" y="2844800"/>
            <a:ext cx="11557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底座不稳定</a:t>
            </a:r>
          </a:p>
        </p:txBody>
      </p:sp>
      <p:sp>
        <p:nvSpPr>
          <p:cNvPr id="62" name="[n3_detail]"/>
          <p:cNvSpPr txBox="1"/>
          <p:nvPr/>
        </p:nvSpPr>
        <p:spPr>
          <a:xfrm>
            <a:off x="7073900" y="3022600"/>
            <a:ext cx="11049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数据、容量或观测存在短板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先补齐治理和回滚条件</a:t>
            </a:r>
          </a:p>
        </p:txBody>
      </p:sp>
      <p:cxnSp>
        <p:nvCxnSpPr>
          <p:cNvPr id="63" name="Connector 62"/>
          <p:cNvCxnSpPr/>
          <p:nvPr/>
        </p:nvCxnSpPr>
        <p:spPr>
          <a:xfrm>
            <a:off x="6178550" y="2260600"/>
            <a:ext cx="1447800" cy="444500"/>
          </a:xfrm>
          <a:prstGeom prst="line">
            <a:avLst/>
          </a:prstGeom>
          <a:ln w="2159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/>
          <p:cNvSpPr/>
          <p:nvPr/>
        </p:nvSpPr>
        <p:spPr>
          <a:xfrm>
            <a:off x="4051300" y="4013200"/>
            <a:ext cx="1308100" cy="711200"/>
          </a:xfrm>
          <a:prstGeom prst="roundRect">
            <a:avLst>
              <a:gd name="adj" fmla="val 5000"/>
            </a:avLst>
          </a:prstGeom>
          <a:solidFill>
            <a:srgbClr val="ECF8F0"/>
          </a:solidFill>
          <a:ln w="1270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[leaf1_title]"/>
          <p:cNvSpPr txBox="1"/>
          <p:nvPr/>
        </p:nvSpPr>
        <p:spPr>
          <a:xfrm>
            <a:off x="4127500" y="4076700"/>
            <a:ext cx="11557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复制标准件</a:t>
            </a:r>
          </a:p>
        </p:txBody>
      </p:sp>
      <p:sp>
        <p:nvSpPr>
          <p:cNvPr id="66" name="[leaf1_detail]"/>
          <p:cNvSpPr txBox="1"/>
          <p:nvPr/>
        </p:nvSpPr>
        <p:spPr>
          <a:xfrm>
            <a:off x="4152900" y="4254500"/>
            <a:ext cx="11049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沉淀模板、接口契约和验收清单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适合跨团队推广</a:t>
            </a:r>
          </a:p>
        </p:txBody>
      </p:sp>
      <p:cxnSp>
        <p:nvCxnSpPr>
          <p:cNvPr id="67" name="Connector 66"/>
          <p:cNvCxnSpPr/>
          <p:nvPr/>
        </p:nvCxnSpPr>
        <p:spPr>
          <a:xfrm>
            <a:off x="4705350" y="3543300"/>
            <a:ext cx="0" cy="393700"/>
          </a:xfrm>
          <a:prstGeom prst="line">
            <a:avLst/>
          </a:prstGeom>
          <a:ln w="22860">
            <a:solidFill>
              <a:srgbClr val="159A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Rounded Rectangle 67"/>
          <p:cNvSpPr/>
          <p:nvPr/>
        </p:nvSpPr>
        <p:spPr>
          <a:xfrm>
            <a:off x="5511800" y="4013200"/>
            <a:ext cx="1308100" cy="7112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[leaf2_title]"/>
          <p:cNvSpPr txBox="1"/>
          <p:nvPr/>
        </p:nvSpPr>
        <p:spPr>
          <a:xfrm>
            <a:off x="5588000" y="4076700"/>
            <a:ext cx="11557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深改试点</a:t>
            </a:r>
          </a:p>
        </p:txBody>
      </p:sp>
      <p:sp>
        <p:nvSpPr>
          <p:cNvPr id="70" name="[leaf2_detail]"/>
          <p:cNvSpPr txBox="1"/>
          <p:nvPr/>
        </p:nvSpPr>
        <p:spPr>
          <a:xfrm>
            <a:off x="5613400" y="4254500"/>
            <a:ext cx="11049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锁定单一高收益场景打穿闭环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适合验证能力上限</a:t>
            </a:r>
          </a:p>
        </p:txBody>
      </p:sp>
      <p:cxnSp>
        <p:nvCxnSpPr>
          <p:cNvPr id="71" name="Connector 70"/>
          <p:cNvCxnSpPr/>
          <p:nvPr/>
        </p:nvCxnSpPr>
        <p:spPr>
          <a:xfrm>
            <a:off x="6165850" y="3543300"/>
            <a:ext cx="0" cy="393700"/>
          </a:xfrm>
          <a:prstGeom prst="line">
            <a:avLst/>
          </a:prstGeom>
          <a:ln w="2286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Rounded Rectangle 71"/>
          <p:cNvSpPr/>
          <p:nvPr/>
        </p:nvSpPr>
        <p:spPr>
          <a:xfrm>
            <a:off x="6972300" y="4013200"/>
            <a:ext cx="1308100" cy="711200"/>
          </a:xfrm>
          <a:prstGeom prst="roundRect">
            <a:avLst>
              <a:gd name="adj" fmla="val 5000"/>
            </a:avLst>
          </a:prstGeom>
          <a:solidFill>
            <a:srgbClr val="FDECEC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[leaf3_title]"/>
          <p:cNvSpPr txBox="1"/>
          <p:nvPr/>
        </p:nvSpPr>
        <p:spPr>
          <a:xfrm>
            <a:off x="7048500" y="4076700"/>
            <a:ext cx="1155700" cy="152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治理优先</a:t>
            </a:r>
          </a:p>
        </p:txBody>
      </p:sp>
      <p:sp>
        <p:nvSpPr>
          <p:cNvPr id="74" name="[leaf3_detail]"/>
          <p:cNvSpPr txBox="1"/>
          <p:nvPr/>
        </p:nvSpPr>
        <p:spPr>
          <a:xfrm>
            <a:off x="7073900" y="4254500"/>
            <a:ext cx="11049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把监控、容量和数据质量补齐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适合降低上线风险</a:t>
            </a:r>
          </a:p>
        </p:txBody>
      </p:sp>
      <p:cxnSp>
        <p:nvCxnSpPr>
          <p:cNvPr id="75" name="Connector 74"/>
          <p:cNvCxnSpPr/>
          <p:nvPr/>
        </p:nvCxnSpPr>
        <p:spPr>
          <a:xfrm>
            <a:off x="7626350" y="3543300"/>
            <a:ext cx="0" cy="393700"/>
          </a:xfrm>
          <a:prstGeom prst="line">
            <a:avLst/>
          </a:prstGeom>
          <a:ln w="2286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8953500" y="1790700"/>
            <a:ext cx="2781300" cy="800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Rectangle 76"/>
          <p:cNvSpPr/>
          <p:nvPr/>
        </p:nvSpPr>
        <p:spPr>
          <a:xfrm>
            <a:off x="8953500" y="1790700"/>
            <a:ext cx="50800" cy="8001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[rec1_title]"/>
          <p:cNvSpPr txBox="1"/>
          <p:nvPr/>
        </p:nvSpPr>
        <p:spPr>
          <a:xfrm>
            <a:off x="9093200" y="1892300"/>
            <a:ext cx="241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首选动作</a:t>
            </a:r>
          </a:p>
        </p:txBody>
      </p:sp>
      <p:sp>
        <p:nvSpPr>
          <p:cNvPr id="79" name="[rec1_body]"/>
          <p:cNvSpPr txBox="1"/>
          <p:nvPr/>
        </p:nvSpPr>
        <p:spPr>
          <a:xfrm>
            <a:off x="9093200" y="2120900"/>
            <a:ext cx="2463800" cy="393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先按层级定位主要瓶颈，不直接进入大范围重构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每个决策节点必须绑定证据和退出条件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8953500" y="2768600"/>
            <a:ext cx="2781300" cy="800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Rectangle 80"/>
          <p:cNvSpPr/>
          <p:nvPr/>
        </p:nvSpPr>
        <p:spPr>
          <a:xfrm>
            <a:off x="8953500" y="2768600"/>
            <a:ext cx="50800" cy="8001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[rec2_title]"/>
          <p:cNvSpPr txBox="1"/>
          <p:nvPr/>
        </p:nvSpPr>
        <p:spPr>
          <a:xfrm>
            <a:off x="9093200" y="2870200"/>
            <a:ext cx="241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资源配置</a:t>
            </a:r>
          </a:p>
        </p:txBody>
      </p:sp>
      <p:sp>
        <p:nvSpPr>
          <p:cNvPr id="83" name="[rec2_body]"/>
          <p:cNvSpPr txBox="1"/>
          <p:nvPr/>
        </p:nvSpPr>
        <p:spPr>
          <a:xfrm>
            <a:off x="9093200" y="3098800"/>
            <a:ext cx="2463800" cy="393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价值已验证时倾向复制，能力未打穿时集中专家资源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底座不稳时优先治理预算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8953500" y="3746500"/>
            <a:ext cx="2781300" cy="800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Rectangle 84"/>
          <p:cNvSpPr/>
          <p:nvPr/>
        </p:nvSpPr>
        <p:spPr>
          <a:xfrm>
            <a:off x="8953500" y="3746500"/>
            <a:ext cx="50800" cy="8001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[rec3_title]"/>
          <p:cNvSpPr txBox="1"/>
          <p:nvPr/>
        </p:nvSpPr>
        <p:spPr>
          <a:xfrm>
            <a:off x="9093200" y="3848100"/>
            <a:ext cx="241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复盘标准</a:t>
            </a:r>
          </a:p>
        </p:txBody>
      </p:sp>
      <p:sp>
        <p:nvSpPr>
          <p:cNvPr id="87" name="[rec3_body]"/>
          <p:cNvSpPr txBox="1"/>
          <p:nvPr/>
        </p:nvSpPr>
        <p:spPr>
          <a:xfrm>
            <a:off x="9093200" y="4076700"/>
            <a:ext cx="2463800" cy="393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每两周检查瓶颈是否转移和扩散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若收益不达标或风险升高，回退到上一层重新判断</a:t>
            </a:r>
          </a:p>
        </p:txBody>
      </p:sp>
      <p:sp>
        <p:nvSpPr>
          <p:cNvPr id="88" name="Rectangle 87"/>
          <p:cNvSpPr/>
          <p:nvPr/>
        </p:nvSpPr>
        <p:spPr>
          <a:xfrm>
            <a:off x="342900" y="5448300"/>
            <a:ext cx="3009900" cy="787400"/>
          </a:xfrm>
          <a:prstGeom prst="rect">
            <a:avLst/>
          </a:prstGeom>
          <a:solidFill>
            <a:srgbClr val="FFFFFF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Rectangle 88"/>
          <p:cNvSpPr/>
          <p:nvPr/>
        </p:nvSpPr>
        <p:spPr>
          <a:xfrm>
            <a:off x="342900" y="5448300"/>
            <a:ext cx="63500" cy="7874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[bottom_title]"/>
          <p:cNvSpPr txBox="1"/>
          <p:nvPr/>
        </p:nvSpPr>
        <p:spPr>
          <a:xfrm>
            <a:off x="520700" y="5549900"/>
            <a:ext cx="12065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推荐判断</a:t>
            </a:r>
          </a:p>
        </p:txBody>
      </p:sp>
      <p:sp>
        <p:nvSpPr>
          <p:cNvPr id="91" name="[bottom_summary]"/>
          <p:cNvSpPr txBox="1"/>
          <p:nvPr/>
        </p:nvSpPr>
        <p:spPr>
          <a:xfrm>
            <a:off x="520700" y="5740400"/>
            <a:ext cx="2476500" cy="4064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该页适合把复杂技术选择压缩成分层决策路径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3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先定位瓶颈，再选择复制、深改或治理，最后用指标验证路径是否成立</a:t>
            </a:r>
          </a:p>
        </p:txBody>
      </p:sp>
      <p:cxnSp>
        <p:nvCxnSpPr>
          <p:cNvPr id="92" name="Connector 91"/>
          <p:cNvCxnSpPr/>
          <p:nvPr/>
        </p:nvCxnSpPr>
        <p:spPr>
          <a:xfrm flipV="1">
            <a:off x="4013200" y="5537200"/>
            <a:ext cx="7061200" cy="622300"/>
          </a:xfrm>
          <a:prstGeom prst="line">
            <a:avLst/>
          </a:prstGeom>
          <a:ln w="330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 92"/>
          <p:cNvCxnSpPr/>
          <p:nvPr/>
        </p:nvCxnSpPr>
        <p:spPr>
          <a:xfrm flipV="1">
            <a:off x="4724400" y="5930900"/>
            <a:ext cx="1384300" cy="127000"/>
          </a:xfrm>
          <a:prstGeom prst="line">
            <a:avLst/>
          </a:prstGeom>
          <a:ln w="177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Oval 93"/>
          <p:cNvSpPr/>
          <p:nvPr/>
        </p:nvSpPr>
        <p:spPr>
          <a:xfrm>
            <a:off x="4152900" y="5842000"/>
            <a:ext cx="482600" cy="482600"/>
          </a:xfrm>
          <a:prstGeom prst="ellipse">
            <a:avLst/>
          </a:prstGeom>
          <a:solidFill>
            <a:srgbClr val="EEF4FF"/>
          </a:solidFill>
          <a:ln w="152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[kpi1_title]"/>
          <p:cNvSpPr txBox="1"/>
          <p:nvPr/>
        </p:nvSpPr>
        <p:spPr>
          <a:xfrm>
            <a:off x="3898900" y="5626100"/>
            <a:ext cx="9906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判断层级</a:t>
            </a:r>
          </a:p>
        </p:txBody>
      </p:sp>
      <p:sp>
        <p:nvSpPr>
          <p:cNvPr id="96" name="[kpi1_value]"/>
          <p:cNvSpPr txBox="1"/>
          <p:nvPr/>
        </p:nvSpPr>
        <p:spPr>
          <a:xfrm>
            <a:off x="4051300" y="5943600"/>
            <a:ext cx="68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4层</a:t>
            </a:r>
          </a:p>
        </p:txBody>
      </p:sp>
      <p:sp>
        <p:nvSpPr>
          <p:cNvPr id="97" name="[kpi1_note]"/>
          <p:cNvSpPr txBox="1"/>
          <p:nvPr/>
        </p:nvSpPr>
        <p:spPr>
          <a:xfrm>
            <a:off x="3898900" y="6350000"/>
            <a:ext cx="9906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价值到基础</a:t>
            </a:r>
          </a:p>
        </p:txBody>
      </p:sp>
      <p:cxnSp>
        <p:nvCxnSpPr>
          <p:cNvPr id="98" name="Connector 97"/>
          <p:cNvCxnSpPr/>
          <p:nvPr/>
        </p:nvCxnSpPr>
        <p:spPr>
          <a:xfrm flipV="1">
            <a:off x="6781800" y="5753100"/>
            <a:ext cx="1384300" cy="127000"/>
          </a:xfrm>
          <a:prstGeom prst="line">
            <a:avLst/>
          </a:prstGeom>
          <a:ln w="177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6210300" y="5664200"/>
            <a:ext cx="482600" cy="482600"/>
          </a:xfrm>
          <a:prstGeom prst="ellipse">
            <a:avLst/>
          </a:prstGeom>
          <a:solidFill>
            <a:srgbClr val="E7F7F7"/>
          </a:solidFill>
          <a:ln w="152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[kpi2_title]"/>
          <p:cNvSpPr txBox="1"/>
          <p:nvPr/>
        </p:nvSpPr>
        <p:spPr>
          <a:xfrm>
            <a:off x="5956300" y="5448300"/>
            <a:ext cx="9906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路线选项</a:t>
            </a:r>
          </a:p>
        </p:txBody>
      </p:sp>
      <p:sp>
        <p:nvSpPr>
          <p:cNvPr id="101" name="[kpi2_value]"/>
          <p:cNvSpPr txBox="1"/>
          <p:nvPr/>
        </p:nvSpPr>
        <p:spPr>
          <a:xfrm>
            <a:off x="6108700" y="5765800"/>
            <a:ext cx="68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3类</a:t>
            </a:r>
          </a:p>
        </p:txBody>
      </p:sp>
      <p:sp>
        <p:nvSpPr>
          <p:cNvPr id="102" name="[kpi2_note]"/>
          <p:cNvSpPr txBox="1"/>
          <p:nvPr/>
        </p:nvSpPr>
        <p:spPr>
          <a:xfrm>
            <a:off x="5956300" y="6172200"/>
            <a:ext cx="9906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复制/深改/治理</a:t>
            </a:r>
          </a:p>
        </p:txBody>
      </p:sp>
      <p:cxnSp>
        <p:nvCxnSpPr>
          <p:cNvPr id="103" name="Connector 102"/>
          <p:cNvCxnSpPr/>
          <p:nvPr/>
        </p:nvCxnSpPr>
        <p:spPr>
          <a:xfrm flipV="1">
            <a:off x="8839200" y="5575300"/>
            <a:ext cx="1384300" cy="127000"/>
          </a:xfrm>
          <a:prstGeom prst="line">
            <a:avLst/>
          </a:prstGeom>
          <a:ln w="177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8267700" y="5486400"/>
            <a:ext cx="482600" cy="482600"/>
          </a:xfrm>
          <a:prstGeom prst="ellipse">
            <a:avLst/>
          </a:prstGeom>
          <a:solidFill>
            <a:srgbClr val="FFF2E3"/>
          </a:solidFill>
          <a:ln w="152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5" name="[kpi3_title]"/>
          <p:cNvSpPr txBox="1"/>
          <p:nvPr/>
        </p:nvSpPr>
        <p:spPr>
          <a:xfrm>
            <a:off x="8013700" y="5270500"/>
            <a:ext cx="9906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复盘频率</a:t>
            </a:r>
          </a:p>
        </p:txBody>
      </p:sp>
      <p:sp>
        <p:nvSpPr>
          <p:cNvPr id="106" name="[kpi3_value]"/>
          <p:cNvSpPr txBox="1"/>
          <p:nvPr/>
        </p:nvSpPr>
        <p:spPr>
          <a:xfrm>
            <a:off x="8166100" y="5588000"/>
            <a:ext cx="68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2周</a:t>
            </a:r>
          </a:p>
        </p:txBody>
      </p:sp>
      <p:sp>
        <p:nvSpPr>
          <p:cNvPr id="107" name="[kpi3_note]"/>
          <p:cNvSpPr txBox="1"/>
          <p:nvPr/>
        </p:nvSpPr>
        <p:spPr>
          <a:xfrm>
            <a:off x="8013700" y="5994400"/>
            <a:ext cx="9906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检查瓶颈转移</a:t>
            </a:r>
          </a:p>
        </p:txBody>
      </p:sp>
      <p:sp>
        <p:nvSpPr>
          <p:cNvPr id="108" name="Oval 107"/>
          <p:cNvSpPr/>
          <p:nvPr/>
        </p:nvSpPr>
        <p:spPr>
          <a:xfrm>
            <a:off x="10325100" y="5308600"/>
            <a:ext cx="482600" cy="482600"/>
          </a:xfrm>
          <a:prstGeom prst="ellipse">
            <a:avLst/>
          </a:prstGeom>
          <a:solidFill>
            <a:srgbClr val="FDECEC"/>
          </a:solidFill>
          <a:ln w="152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[kpi4_title]"/>
          <p:cNvSpPr txBox="1"/>
          <p:nvPr/>
        </p:nvSpPr>
        <p:spPr>
          <a:xfrm>
            <a:off x="10071100" y="5092700"/>
            <a:ext cx="9906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退出条件</a:t>
            </a:r>
          </a:p>
        </p:txBody>
      </p:sp>
      <p:sp>
        <p:nvSpPr>
          <p:cNvPr id="110" name="[kpi4_value]"/>
          <p:cNvSpPr txBox="1"/>
          <p:nvPr/>
        </p:nvSpPr>
        <p:spPr>
          <a:xfrm>
            <a:off x="10223500" y="5410200"/>
            <a:ext cx="68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2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硬门槛</a:t>
            </a:r>
          </a:p>
        </p:txBody>
      </p:sp>
      <p:sp>
        <p:nvSpPr>
          <p:cNvPr id="111" name="[kpi4_note]"/>
          <p:cNvSpPr txBox="1"/>
          <p:nvPr/>
        </p:nvSpPr>
        <p:spPr>
          <a:xfrm>
            <a:off x="10071100" y="5816600"/>
            <a:ext cx="9906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风险升高即回退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