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65100" y="114300"/>
            <a:ext cx="1079500" cy="419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600" b="1">
                <a:solidFill>
                  <a:srgbClr val="B80606"/>
                </a:solidFill>
                <a:latin typeface="Microsoft YaHei"/>
                <a:ea typeface="Microsoft YaHei"/>
                <a:cs typeface="Microsoft YaHei"/>
              </a:rPr>
              <a:t>结论：</a:t>
            </a:r>
          </a:p>
        </p:txBody>
      </p:sp>
      <p:sp>
        <p:nvSpPr>
          <p:cNvPr id="3" name="[title_main]"/>
          <p:cNvSpPr txBox="1"/>
          <p:nvPr/>
        </p:nvSpPr>
        <p:spPr>
          <a:xfrm>
            <a:off x="1238250" y="114300"/>
            <a:ext cx="10541000" cy="419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600" b="1">
                <a:solidFill>
                  <a:srgbClr val="B80606"/>
                </a:solidFill>
                <a:latin typeface="Microsoft YaHei"/>
                <a:ea typeface="Microsoft YaHei"/>
                <a:cs typeface="Microsoft YaHei"/>
              </a:rPr>
              <a:t>分层建模与动态路由协同优化，显著提升小样本场景泛化性能</a:t>
            </a:r>
          </a:p>
        </p:txBody>
      </p:sp>
      <p:sp>
        <p:nvSpPr>
          <p:cNvPr id="4" name="[subtitle]"/>
          <p:cNvSpPr txBox="1"/>
          <p:nvPr/>
        </p:nvSpPr>
        <p:spPr>
          <a:xfrm>
            <a:off x="203200" y="584200"/>
            <a:ext cx="111760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构建从基础建模到机制验证再到开放问题的完整技术路线，形成可验证、可迭代、可扩展的研究路径。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77800" y="1117600"/>
            <a:ext cx="9207500" cy="352425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" name="[roadmap_title]"/>
          <p:cNvSpPr txBox="1"/>
          <p:nvPr/>
        </p:nvSpPr>
        <p:spPr>
          <a:xfrm>
            <a:off x="177800" y="1244600"/>
            <a:ext cx="92075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80" b="1">
                <a:solidFill>
                  <a:srgbClr val="0B2F86"/>
                </a:solidFill>
                <a:latin typeface="Microsoft YaHei"/>
                <a:ea typeface="Microsoft YaHei"/>
                <a:cs typeface="Microsoft YaHei"/>
              </a:rPr>
              <a:t>技术路线（从问题定义到开放研究）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17500" y="1739900"/>
            <a:ext cx="1460500" cy="2667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Rounded Rectangle 7"/>
          <p:cNvSpPr/>
          <p:nvPr/>
        </p:nvSpPr>
        <p:spPr>
          <a:xfrm>
            <a:off x="317500" y="1739900"/>
            <a:ext cx="1460500" cy="4572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" name="Rectangle 8"/>
          <p:cNvSpPr/>
          <p:nvPr/>
        </p:nvSpPr>
        <p:spPr>
          <a:xfrm>
            <a:off x="317500" y="2012950"/>
            <a:ext cx="1460500" cy="190500"/>
          </a:xfrm>
          <a:prstGeom prst="rect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" name="Oval 9"/>
          <p:cNvSpPr/>
          <p:nvPr/>
        </p:nvSpPr>
        <p:spPr>
          <a:xfrm>
            <a:off x="444500" y="1828800"/>
            <a:ext cx="285750" cy="285750"/>
          </a:xfrm>
          <a:prstGeom prst="ellipse">
            <a:avLst/>
          </a:prstGeom>
          <a:solidFill>
            <a:srgbClr val="0B2F86"/>
          </a:solidFill>
          <a:ln w="228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" name="TextBox 10"/>
          <p:cNvSpPr txBox="1"/>
          <p:nvPr/>
        </p:nvSpPr>
        <p:spPr>
          <a:xfrm>
            <a:off x="431800" y="1847850"/>
            <a:ext cx="3175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6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12" name="[step1_title]"/>
          <p:cNvSpPr txBox="1"/>
          <p:nvPr/>
        </p:nvSpPr>
        <p:spPr>
          <a:xfrm>
            <a:off x="723900" y="1828800"/>
            <a:ext cx="1016000" cy="292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8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基线建模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11200" y="2470150"/>
            <a:ext cx="673100" cy="5842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4" name="Rounded Rectangle 13"/>
          <p:cNvSpPr/>
          <p:nvPr/>
        </p:nvSpPr>
        <p:spPr>
          <a:xfrm>
            <a:off x="940435" y="2638425"/>
            <a:ext cx="214630" cy="14859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5" name="Connector 14"/>
          <p:cNvCxnSpPr/>
          <p:nvPr/>
        </p:nvCxnSpPr>
        <p:spPr>
          <a:xfrm flipV="1">
            <a:off x="977582" y="2692082"/>
            <a:ext cx="49530" cy="4953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1027112" y="2692082"/>
            <a:ext cx="45403" cy="3714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 flipV="1">
            <a:off x="1072515" y="2671445"/>
            <a:ext cx="49530" cy="57785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[step1_body]"/>
          <p:cNvSpPr txBox="1"/>
          <p:nvPr/>
        </p:nvSpPr>
        <p:spPr>
          <a:xfrm>
            <a:off x="368300" y="3314700"/>
            <a:ext cx="1358900" cy="774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建立标准化任务表达与损失目标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形成可复现的基线模型。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1854200" y="2616200"/>
            <a:ext cx="304800" cy="228600"/>
          </a:xfrm>
          <a:prstGeom prst="rightArrow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0" name="Rounded Rectangle 19"/>
          <p:cNvSpPr/>
          <p:nvPr/>
        </p:nvSpPr>
        <p:spPr>
          <a:xfrm>
            <a:off x="2146300" y="1739900"/>
            <a:ext cx="1460500" cy="2667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1" name="Rounded Rectangle 20"/>
          <p:cNvSpPr/>
          <p:nvPr/>
        </p:nvSpPr>
        <p:spPr>
          <a:xfrm>
            <a:off x="2146300" y="1739900"/>
            <a:ext cx="1460500" cy="4572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2" name="Rectangle 21"/>
          <p:cNvSpPr/>
          <p:nvPr/>
        </p:nvSpPr>
        <p:spPr>
          <a:xfrm>
            <a:off x="2146300" y="2012950"/>
            <a:ext cx="1460500" cy="190500"/>
          </a:xfrm>
          <a:prstGeom prst="rect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3" name="Oval 22"/>
          <p:cNvSpPr/>
          <p:nvPr/>
        </p:nvSpPr>
        <p:spPr>
          <a:xfrm>
            <a:off x="2273300" y="1828800"/>
            <a:ext cx="285750" cy="285750"/>
          </a:xfrm>
          <a:prstGeom prst="ellipse">
            <a:avLst/>
          </a:prstGeom>
          <a:solidFill>
            <a:srgbClr val="0B2F86"/>
          </a:solidFill>
          <a:ln w="228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4" name="TextBox 23"/>
          <p:cNvSpPr txBox="1"/>
          <p:nvPr/>
        </p:nvSpPr>
        <p:spPr>
          <a:xfrm>
            <a:off x="2260600" y="1847850"/>
            <a:ext cx="3175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6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25" name="[step2_title]"/>
          <p:cNvSpPr txBox="1"/>
          <p:nvPr/>
        </p:nvSpPr>
        <p:spPr>
          <a:xfrm>
            <a:off x="2552700" y="1828800"/>
            <a:ext cx="1016000" cy="292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8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关键瓶颈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2540000" y="2470150"/>
            <a:ext cx="673100" cy="5842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7" name="Rounded Rectangle 26"/>
          <p:cNvSpPr/>
          <p:nvPr/>
        </p:nvSpPr>
        <p:spPr>
          <a:xfrm>
            <a:off x="2769235" y="2638425"/>
            <a:ext cx="214630" cy="14859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28" name="Connector 27"/>
          <p:cNvCxnSpPr/>
          <p:nvPr/>
        </p:nvCxnSpPr>
        <p:spPr>
          <a:xfrm flipV="1">
            <a:off x="2806382" y="2692082"/>
            <a:ext cx="49530" cy="4953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/>
          <p:nvPr/>
        </p:nvCxnSpPr>
        <p:spPr>
          <a:xfrm>
            <a:off x="2855912" y="2692082"/>
            <a:ext cx="45403" cy="3714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 flipV="1">
            <a:off x="2901315" y="2671445"/>
            <a:ext cx="49530" cy="57785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[step2_body]"/>
          <p:cNvSpPr txBox="1"/>
          <p:nvPr/>
        </p:nvSpPr>
        <p:spPr>
          <a:xfrm>
            <a:off x="2197100" y="3314700"/>
            <a:ext cx="1358900" cy="774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通过误差分解与复杂度分析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定位主误差项与计算/泛化瓶颈。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3683000" y="2616200"/>
            <a:ext cx="304800" cy="228600"/>
          </a:xfrm>
          <a:prstGeom prst="rightArrow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3" name="Rounded Rectangle 32"/>
          <p:cNvSpPr/>
          <p:nvPr/>
        </p:nvSpPr>
        <p:spPr>
          <a:xfrm>
            <a:off x="3975100" y="1739900"/>
            <a:ext cx="1460500" cy="2667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4" name="Rounded Rectangle 33"/>
          <p:cNvSpPr/>
          <p:nvPr/>
        </p:nvSpPr>
        <p:spPr>
          <a:xfrm>
            <a:off x="3975100" y="1739900"/>
            <a:ext cx="1460500" cy="457200"/>
          </a:xfrm>
          <a:prstGeom prst="roundRect">
            <a:avLst>
              <a:gd name="adj" fmla="val 5000"/>
            </a:avLst>
          </a:prstGeom>
          <a:solidFill>
            <a:srgbClr val="078D98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5" name="Rectangle 34"/>
          <p:cNvSpPr/>
          <p:nvPr/>
        </p:nvSpPr>
        <p:spPr>
          <a:xfrm>
            <a:off x="3975100" y="2012950"/>
            <a:ext cx="1460500" cy="190500"/>
          </a:xfrm>
          <a:prstGeom prst="rect">
            <a:avLst/>
          </a:prstGeom>
          <a:solidFill>
            <a:srgbClr val="078D98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6" name="Oval 35"/>
          <p:cNvSpPr/>
          <p:nvPr/>
        </p:nvSpPr>
        <p:spPr>
          <a:xfrm>
            <a:off x="4102100" y="1828800"/>
            <a:ext cx="285750" cy="285750"/>
          </a:xfrm>
          <a:prstGeom prst="ellipse">
            <a:avLst/>
          </a:prstGeom>
          <a:solidFill>
            <a:srgbClr val="078D98"/>
          </a:solidFill>
          <a:ln w="228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7" name="TextBox 36"/>
          <p:cNvSpPr txBox="1"/>
          <p:nvPr/>
        </p:nvSpPr>
        <p:spPr>
          <a:xfrm>
            <a:off x="4089400" y="1847850"/>
            <a:ext cx="3175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6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38" name="[step3_title]"/>
          <p:cNvSpPr txBox="1"/>
          <p:nvPr/>
        </p:nvSpPr>
        <p:spPr>
          <a:xfrm>
            <a:off x="4381500" y="1828800"/>
            <a:ext cx="1016000" cy="292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8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提出方法模块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4368800" y="2470150"/>
            <a:ext cx="673100" cy="5842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Rounded Rectangle 39"/>
          <p:cNvSpPr/>
          <p:nvPr/>
        </p:nvSpPr>
        <p:spPr>
          <a:xfrm>
            <a:off x="4598035" y="2638425"/>
            <a:ext cx="214630" cy="14859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41" name="Connector 40"/>
          <p:cNvCxnSpPr/>
          <p:nvPr/>
        </p:nvCxnSpPr>
        <p:spPr>
          <a:xfrm flipV="1">
            <a:off x="4635182" y="2692082"/>
            <a:ext cx="49530" cy="4953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or 41"/>
          <p:cNvCxnSpPr/>
          <p:nvPr/>
        </p:nvCxnSpPr>
        <p:spPr>
          <a:xfrm>
            <a:off x="4684712" y="2692082"/>
            <a:ext cx="45403" cy="3714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or 42"/>
          <p:cNvCxnSpPr/>
          <p:nvPr/>
        </p:nvCxnSpPr>
        <p:spPr>
          <a:xfrm flipV="1">
            <a:off x="4730115" y="2671445"/>
            <a:ext cx="49530" cy="57785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[step3_body]"/>
          <p:cNvSpPr txBox="1"/>
          <p:nvPr/>
        </p:nvSpPr>
        <p:spPr>
          <a:xfrm>
            <a:off x="4025900" y="3314700"/>
            <a:ext cx="1358900" cy="774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设计分层表征与动态路由模块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结合约束优化构建端到端框架。</a:t>
            </a:r>
          </a:p>
        </p:txBody>
      </p:sp>
      <p:sp>
        <p:nvSpPr>
          <p:cNvPr id="45" name="Right Arrow 44"/>
          <p:cNvSpPr/>
          <p:nvPr/>
        </p:nvSpPr>
        <p:spPr>
          <a:xfrm>
            <a:off x="5511800" y="2616200"/>
            <a:ext cx="304800" cy="228600"/>
          </a:xfrm>
          <a:prstGeom prst="rightArrow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6" name="Rounded Rectangle 45"/>
          <p:cNvSpPr/>
          <p:nvPr/>
        </p:nvSpPr>
        <p:spPr>
          <a:xfrm>
            <a:off x="5803900" y="1739900"/>
            <a:ext cx="1460500" cy="2667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7" name="Rounded Rectangle 46"/>
          <p:cNvSpPr/>
          <p:nvPr/>
        </p:nvSpPr>
        <p:spPr>
          <a:xfrm>
            <a:off x="5803900" y="1739900"/>
            <a:ext cx="1460500" cy="4572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8" name="Rectangle 47"/>
          <p:cNvSpPr/>
          <p:nvPr/>
        </p:nvSpPr>
        <p:spPr>
          <a:xfrm>
            <a:off x="5803900" y="2012950"/>
            <a:ext cx="1460500" cy="190500"/>
          </a:xfrm>
          <a:prstGeom prst="rect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9" name="Oval 48"/>
          <p:cNvSpPr/>
          <p:nvPr/>
        </p:nvSpPr>
        <p:spPr>
          <a:xfrm>
            <a:off x="5930900" y="1828800"/>
            <a:ext cx="285750" cy="285750"/>
          </a:xfrm>
          <a:prstGeom prst="ellipse">
            <a:avLst/>
          </a:prstGeom>
          <a:solidFill>
            <a:srgbClr val="0B2F86"/>
          </a:solidFill>
          <a:ln w="228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TextBox 49"/>
          <p:cNvSpPr txBox="1"/>
          <p:nvPr/>
        </p:nvSpPr>
        <p:spPr>
          <a:xfrm>
            <a:off x="5918200" y="1847850"/>
            <a:ext cx="3175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6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id="51" name="[step4_title]"/>
          <p:cNvSpPr txBox="1"/>
          <p:nvPr/>
        </p:nvSpPr>
        <p:spPr>
          <a:xfrm>
            <a:off x="6210300" y="1828800"/>
            <a:ext cx="1016000" cy="292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8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验证与对比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6197600" y="2470150"/>
            <a:ext cx="673100" cy="5842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3" name="Rounded Rectangle 52"/>
          <p:cNvSpPr/>
          <p:nvPr/>
        </p:nvSpPr>
        <p:spPr>
          <a:xfrm>
            <a:off x="6426835" y="2638425"/>
            <a:ext cx="214630" cy="14859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54" name="Connector 53"/>
          <p:cNvCxnSpPr/>
          <p:nvPr/>
        </p:nvCxnSpPr>
        <p:spPr>
          <a:xfrm flipV="1">
            <a:off x="6463982" y="2692082"/>
            <a:ext cx="49530" cy="4953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nector 54"/>
          <p:cNvCxnSpPr/>
          <p:nvPr/>
        </p:nvCxnSpPr>
        <p:spPr>
          <a:xfrm>
            <a:off x="6513512" y="2692082"/>
            <a:ext cx="45403" cy="3714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nector 55"/>
          <p:cNvCxnSpPr/>
          <p:nvPr/>
        </p:nvCxnSpPr>
        <p:spPr>
          <a:xfrm flipV="1">
            <a:off x="6558915" y="2671445"/>
            <a:ext cx="49530" cy="57785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[step4_body]"/>
          <p:cNvSpPr txBox="1"/>
          <p:nvPr/>
        </p:nvSpPr>
        <p:spPr>
          <a:xfrm>
            <a:off x="5854700" y="3314700"/>
            <a:ext cx="1358900" cy="774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在统一评测协议下对比实验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通过消融分析验证泛化提升。</a:t>
            </a:r>
          </a:p>
        </p:txBody>
      </p:sp>
      <p:sp>
        <p:nvSpPr>
          <p:cNvPr id="58" name="Right Arrow 57"/>
          <p:cNvSpPr/>
          <p:nvPr/>
        </p:nvSpPr>
        <p:spPr>
          <a:xfrm>
            <a:off x="7340600" y="2616200"/>
            <a:ext cx="304800" cy="228600"/>
          </a:xfrm>
          <a:prstGeom prst="rightArrow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9" name="Rounded Rectangle 58"/>
          <p:cNvSpPr/>
          <p:nvPr/>
        </p:nvSpPr>
        <p:spPr>
          <a:xfrm>
            <a:off x="7632700" y="1739900"/>
            <a:ext cx="1460500" cy="2667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0" name="Rounded Rectangle 59"/>
          <p:cNvSpPr/>
          <p:nvPr/>
        </p:nvSpPr>
        <p:spPr>
          <a:xfrm>
            <a:off x="7632700" y="1739900"/>
            <a:ext cx="1460500" cy="4572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1" name="Rectangle 60"/>
          <p:cNvSpPr/>
          <p:nvPr/>
        </p:nvSpPr>
        <p:spPr>
          <a:xfrm>
            <a:off x="7632700" y="2012950"/>
            <a:ext cx="1460500" cy="190500"/>
          </a:xfrm>
          <a:prstGeom prst="rect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2" name="Oval 61"/>
          <p:cNvSpPr/>
          <p:nvPr/>
        </p:nvSpPr>
        <p:spPr>
          <a:xfrm>
            <a:off x="7759700" y="1828800"/>
            <a:ext cx="285750" cy="285750"/>
          </a:xfrm>
          <a:prstGeom prst="ellipse">
            <a:avLst/>
          </a:prstGeom>
          <a:solidFill>
            <a:srgbClr val="0B2F86"/>
          </a:solidFill>
          <a:ln w="2286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3" name="TextBox 62"/>
          <p:cNvSpPr txBox="1"/>
          <p:nvPr/>
        </p:nvSpPr>
        <p:spPr>
          <a:xfrm>
            <a:off x="7747000" y="1847850"/>
            <a:ext cx="3175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6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</p:sp>
      <p:sp>
        <p:nvSpPr>
          <p:cNvPr id="64" name="[step5_title]"/>
          <p:cNvSpPr txBox="1"/>
          <p:nvPr/>
        </p:nvSpPr>
        <p:spPr>
          <a:xfrm>
            <a:off x="8039100" y="1828800"/>
            <a:ext cx="1016000" cy="292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8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开放问题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8026400" y="2470150"/>
            <a:ext cx="673100" cy="5842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6" name="Rounded Rectangle 65"/>
          <p:cNvSpPr/>
          <p:nvPr/>
        </p:nvSpPr>
        <p:spPr>
          <a:xfrm>
            <a:off x="8255635" y="2638425"/>
            <a:ext cx="214630" cy="14859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67" name="Connector 66"/>
          <p:cNvCxnSpPr/>
          <p:nvPr/>
        </p:nvCxnSpPr>
        <p:spPr>
          <a:xfrm flipV="1">
            <a:off x="8292782" y="2692082"/>
            <a:ext cx="49530" cy="4953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Connector 67"/>
          <p:cNvCxnSpPr/>
          <p:nvPr/>
        </p:nvCxnSpPr>
        <p:spPr>
          <a:xfrm>
            <a:off x="8342312" y="2692082"/>
            <a:ext cx="45403" cy="37148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Connector 68"/>
          <p:cNvCxnSpPr/>
          <p:nvPr/>
        </p:nvCxnSpPr>
        <p:spPr>
          <a:xfrm flipV="1">
            <a:off x="8387715" y="2671445"/>
            <a:ext cx="49530" cy="57785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[step5_body]"/>
          <p:cNvSpPr txBox="1"/>
          <p:nvPr/>
        </p:nvSpPr>
        <p:spPr>
          <a:xfrm>
            <a:off x="7683500" y="3314700"/>
            <a:ext cx="1358900" cy="774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总结失效边界与限制条件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提出下一步理论假设与方向。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9588500" y="1079500"/>
            <a:ext cx="2286000" cy="11938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2" name="Oval 71"/>
          <p:cNvSpPr/>
          <p:nvPr/>
        </p:nvSpPr>
        <p:spPr>
          <a:xfrm>
            <a:off x="9804400" y="1320800"/>
            <a:ext cx="393700" cy="393700"/>
          </a:xfrm>
          <a:prstGeom prst="ellipse">
            <a:avLst/>
          </a:prstGeom>
          <a:solidFill>
            <a:srgbClr val="F3F7FB"/>
          </a:solidFill>
          <a:ln w="6350">
            <a:solidFill>
              <a:srgbClr val="F3F7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3" name="Oval 72"/>
          <p:cNvSpPr/>
          <p:nvPr/>
        </p:nvSpPr>
        <p:spPr>
          <a:xfrm>
            <a:off x="9875266" y="1391666"/>
            <a:ext cx="251968" cy="251968"/>
          </a:xfrm>
          <a:prstGeom prst="ellipse">
            <a:avLst/>
          </a:prstGeom>
          <a:solidFill>
            <a:srgbClr val="FFFFFF"/>
          </a:solidFill>
          <a:ln w="279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4" name="Oval 73"/>
          <p:cNvSpPr/>
          <p:nvPr/>
        </p:nvSpPr>
        <p:spPr>
          <a:xfrm>
            <a:off x="9934321" y="1450721"/>
            <a:ext cx="133858" cy="13385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5" name="Oval 74"/>
          <p:cNvSpPr/>
          <p:nvPr/>
        </p:nvSpPr>
        <p:spPr>
          <a:xfrm>
            <a:off x="9981565" y="1497965"/>
            <a:ext cx="39370" cy="39370"/>
          </a:xfrm>
          <a:prstGeom prst="ellipse">
            <a:avLst/>
          </a:prstGeom>
          <a:solidFill>
            <a:srgbClr val="078D98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76" name="Connector 75"/>
          <p:cNvCxnSpPr/>
          <p:nvPr/>
        </p:nvCxnSpPr>
        <p:spPr>
          <a:xfrm flipV="1">
            <a:off x="10040620" y="1360170"/>
            <a:ext cx="118110" cy="118110"/>
          </a:xfrm>
          <a:prstGeom prst="line">
            <a:avLst/>
          </a:prstGeom>
          <a:ln w="381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Connector 76"/>
          <p:cNvCxnSpPr/>
          <p:nvPr/>
        </p:nvCxnSpPr>
        <p:spPr>
          <a:xfrm>
            <a:off x="10111486" y="1360170"/>
            <a:ext cx="47244" cy="0"/>
          </a:xfrm>
          <a:prstGeom prst="line">
            <a:avLst/>
          </a:prstGeom>
          <a:ln w="254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Connector 77"/>
          <p:cNvCxnSpPr/>
          <p:nvPr/>
        </p:nvCxnSpPr>
        <p:spPr>
          <a:xfrm>
            <a:off x="10158730" y="1360170"/>
            <a:ext cx="0" cy="47244"/>
          </a:xfrm>
          <a:prstGeom prst="line">
            <a:avLst/>
          </a:prstGeom>
          <a:ln w="254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9" name="[metric1_title]"/>
          <p:cNvSpPr txBox="1"/>
          <p:nvPr/>
        </p:nvSpPr>
        <p:spPr>
          <a:xfrm>
            <a:off x="10236200" y="1231900"/>
            <a:ext cx="1574800" cy="3683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9" b="1">
                <a:solidFill>
                  <a:srgbClr val="078D98"/>
                </a:solidFill>
                <a:latin typeface="Microsoft YaHei"/>
                <a:ea typeface="Microsoft YaHei"/>
                <a:cs typeface="Microsoft YaHei"/>
              </a:rPr>
              <a:t>泛化性能提升（Acc@1）</a:t>
            </a:r>
          </a:p>
        </p:txBody>
      </p:sp>
      <p:sp>
        <p:nvSpPr>
          <p:cNvPr id="80" name="[metric1_value]"/>
          <p:cNvSpPr txBox="1"/>
          <p:nvPr/>
        </p:nvSpPr>
        <p:spPr>
          <a:xfrm>
            <a:off x="9867900" y="1536700"/>
            <a:ext cx="1727200" cy="368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b="1">
                <a:solidFill>
                  <a:srgbClr val="078D98"/>
                </a:solidFill>
                <a:latin typeface="Microsoft YaHei"/>
                <a:ea typeface="Microsoft YaHei"/>
                <a:cs typeface="Microsoft YaHei"/>
              </a:rPr>
              <a:t>+4.3pp</a:t>
            </a:r>
          </a:p>
        </p:txBody>
      </p:sp>
      <p:sp>
        <p:nvSpPr>
          <p:cNvPr id="81" name="[metric1_note]"/>
          <p:cNvSpPr txBox="1"/>
          <p:nvPr/>
        </p:nvSpPr>
        <p:spPr>
          <a:xfrm>
            <a:off x="9982200" y="1917700"/>
            <a:ext cx="14986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5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相对基线提升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9588500" y="2476500"/>
            <a:ext cx="2286000" cy="11938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3" name="Oval 82"/>
          <p:cNvSpPr/>
          <p:nvPr/>
        </p:nvSpPr>
        <p:spPr>
          <a:xfrm>
            <a:off x="9829800" y="2743200"/>
            <a:ext cx="368300" cy="368300"/>
          </a:xfrm>
          <a:prstGeom prst="ellipse">
            <a:avLst/>
          </a:prstGeom>
          <a:solidFill>
            <a:srgbClr val="FFFFFF"/>
          </a:solidFill>
          <a:ln w="29209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84" name="Connector 83"/>
          <p:cNvCxnSpPr/>
          <p:nvPr/>
        </p:nvCxnSpPr>
        <p:spPr>
          <a:xfrm flipV="1">
            <a:off x="10013950" y="2824226"/>
            <a:ext cx="0" cy="103124"/>
          </a:xfrm>
          <a:prstGeom prst="line">
            <a:avLst/>
          </a:prstGeom>
          <a:ln w="29209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Connector 84"/>
          <p:cNvCxnSpPr/>
          <p:nvPr/>
        </p:nvCxnSpPr>
        <p:spPr>
          <a:xfrm>
            <a:off x="10013950" y="2927350"/>
            <a:ext cx="81026" cy="0"/>
          </a:xfrm>
          <a:prstGeom prst="line">
            <a:avLst/>
          </a:prstGeom>
          <a:ln w="29209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[metric2_title]"/>
          <p:cNvSpPr txBox="1"/>
          <p:nvPr/>
        </p:nvSpPr>
        <p:spPr>
          <a:xfrm>
            <a:off x="10236200" y="2628900"/>
            <a:ext cx="1574800" cy="3683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9" b="1">
                <a:solidFill>
                  <a:srgbClr val="078D98"/>
                </a:solidFill>
                <a:latin typeface="Microsoft YaHei"/>
                <a:ea typeface="Microsoft YaHei"/>
                <a:cs typeface="Microsoft YaHei"/>
              </a:rPr>
              <a:t>端到端时延（P95）</a:t>
            </a:r>
          </a:p>
        </p:txBody>
      </p:sp>
      <p:sp>
        <p:nvSpPr>
          <p:cNvPr id="87" name="[metric2_value]"/>
          <p:cNvSpPr txBox="1"/>
          <p:nvPr/>
        </p:nvSpPr>
        <p:spPr>
          <a:xfrm>
            <a:off x="9867900" y="2933700"/>
            <a:ext cx="1727200" cy="368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00" b="1">
                <a:solidFill>
                  <a:srgbClr val="078D98"/>
                </a:solidFill>
                <a:latin typeface="Microsoft YaHei"/>
                <a:ea typeface="Microsoft YaHei"/>
                <a:cs typeface="Microsoft YaHei"/>
              </a:rPr>
              <a:t>-27.6%</a:t>
            </a:r>
          </a:p>
        </p:txBody>
      </p:sp>
      <p:sp>
        <p:nvSpPr>
          <p:cNvPr id="88" name="[metric2_note]"/>
          <p:cNvSpPr txBox="1"/>
          <p:nvPr/>
        </p:nvSpPr>
        <p:spPr>
          <a:xfrm>
            <a:off x="9982200" y="3314700"/>
            <a:ext cx="14986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5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相对基线下降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9588500" y="3886200"/>
            <a:ext cx="2286000" cy="10922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0" name="Isosceles Triangle 89"/>
          <p:cNvSpPr/>
          <p:nvPr/>
        </p:nvSpPr>
        <p:spPr>
          <a:xfrm>
            <a:off x="9829800" y="4064000"/>
            <a:ext cx="266700" cy="240030"/>
          </a:xfrm>
          <a:prstGeom prst="triangle">
            <a:avLst/>
          </a:prstGeom>
          <a:noFill/>
          <a:ln w="3048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1" name="TextBox 90"/>
          <p:cNvSpPr txBox="1"/>
          <p:nvPr/>
        </p:nvSpPr>
        <p:spPr>
          <a:xfrm>
            <a:off x="9888474" y="4090670"/>
            <a:ext cx="165354" cy="229362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92" b="1">
                <a:solidFill>
                  <a:srgbClr val="F16918"/>
                </a:solidFill>
                <a:latin typeface="Microsoft YaHei"/>
                <a:ea typeface="Microsoft YaHei"/>
                <a:cs typeface="Microsoft YaHei"/>
              </a:rPr>
              <a:t>!</a:t>
            </a:r>
          </a:p>
        </p:txBody>
      </p:sp>
      <p:sp>
        <p:nvSpPr>
          <p:cNvPr id="92" name="[risk_title]"/>
          <p:cNvSpPr txBox="1"/>
          <p:nvPr/>
        </p:nvSpPr>
        <p:spPr>
          <a:xfrm>
            <a:off x="10210800" y="4032250"/>
            <a:ext cx="14605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F16918"/>
                </a:solidFill>
                <a:latin typeface="Microsoft YaHei"/>
                <a:ea typeface="Microsoft YaHei"/>
                <a:cs typeface="Microsoft YaHei"/>
              </a:rPr>
              <a:t>关键限制与边界</a:t>
            </a:r>
          </a:p>
        </p:txBody>
      </p:sp>
      <p:sp>
        <p:nvSpPr>
          <p:cNvPr id="93" name="[risk_bullets]"/>
          <p:cNvSpPr txBox="1"/>
          <p:nvPr/>
        </p:nvSpPr>
        <p:spPr>
          <a:xfrm>
            <a:off x="10210800" y="4356100"/>
            <a:ext cx="1511300" cy="495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长尾与强分布漂移下误差快速放大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对部分超参与噪声强度敏感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需要更多样本与场景验证鲁棒性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177800" y="5130800"/>
            <a:ext cx="11709400" cy="14097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5" name="Rectangle 94"/>
          <p:cNvSpPr/>
          <p:nvPr/>
        </p:nvSpPr>
        <p:spPr>
          <a:xfrm>
            <a:off x="393700" y="5283200"/>
            <a:ext cx="50800" cy="190500"/>
          </a:xfrm>
          <a:prstGeom prst="rect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6" name="[explain_title]"/>
          <p:cNvSpPr txBox="1"/>
          <p:nvPr/>
        </p:nvSpPr>
        <p:spPr>
          <a:xfrm>
            <a:off x="558800" y="5232400"/>
            <a:ext cx="2667000" cy="254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20" b="1">
                <a:solidFill>
                  <a:srgbClr val="0B2F86"/>
                </a:solidFill>
                <a:latin typeface="Microsoft YaHei"/>
                <a:ea typeface="Microsoft YaHei"/>
                <a:cs typeface="Microsoft YaHei"/>
              </a:rPr>
              <a:t>技术路线解释</a:t>
            </a:r>
          </a:p>
        </p:txBody>
      </p:sp>
      <p:sp>
        <p:nvSpPr>
          <p:cNvPr id="97" name="[explain_text]"/>
          <p:cNvSpPr txBox="1"/>
          <p:nvPr/>
        </p:nvSpPr>
        <p:spPr>
          <a:xfrm>
            <a:off x="342900" y="5549900"/>
            <a:ext cx="11182350" cy="749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3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本路线以“问题定义 → 瓶颈定位 → 方法模块 → 验证闭环 → 开放问题”为主线，逐步推进研究与工程验证。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3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首先建立统一的任务与损失框架，形成可复现的基线模型；随后通过误差分解、复杂度与敏感性分析，识别主要误差来源与计算/泛化瓶颈。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3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在此基础上，提出分层表征与动态路由协同的可微架构，并引入约束优化以平衡精度、鲁棒性与效率；接着在统一评测协议下进行对比实验与消融，验证方法有效性与稳定性。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30" b="0">
                <a:solidFill>
                  <a:srgbClr val="142033"/>
                </a:solidFill>
                <a:latin typeface="Microsoft YaHei"/>
                <a:ea typeface="Microsoft YaHei"/>
                <a:cs typeface="Microsoft YaHei"/>
              </a:rPr>
              <a:t>最后，系统总结方法的失效边界与限制条件，提出理论假设与技术方向，为后续研究与工程落地提供连续、可迭代的推进路径。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