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228600" y="215900"/>
            <a:ext cx="1104900" cy="317500"/>
          </a:xfrm>
          <a:prstGeom prst="round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" name="[chip]"/>
          <p:cNvSpPr txBox="1"/>
          <p:nvPr/>
        </p:nvSpPr>
        <p:spPr>
          <a:xfrm>
            <a:off x="228600" y="215900"/>
            <a:ext cx="1104900" cy="3175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8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5G-A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574800" y="165100"/>
            <a:ext cx="8381999" cy="4191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5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上下行联合优化: 上行容量 +20% @ 下行性能微损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671300" y="215900"/>
            <a:ext cx="342900" cy="228600"/>
          </a:xfrm>
          <a:prstGeom prst="line">
            <a:avLst/>
          </a:prstGeom>
          <a:ln w="2540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215900" y="736600"/>
            <a:ext cx="2857500" cy="2794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" name="Rectangle 6"/>
          <p:cNvSpPr/>
          <p:nvPr/>
        </p:nvSpPr>
        <p:spPr>
          <a:xfrm>
            <a:off x="215900" y="774700"/>
            <a:ext cx="38100" cy="1905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" name="[bg_title]"/>
          <p:cNvSpPr txBox="1"/>
          <p:nvPr/>
        </p:nvSpPr>
        <p:spPr>
          <a:xfrm>
            <a:off x="355600" y="736600"/>
            <a:ext cx="2705100" cy="2794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背景与价值分析</a:t>
            </a:r>
          </a:p>
        </p:txBody>
      </p:sp>
      <p:sp>
        <p:nvSpPr>
          <p:cNvPr id="9" name="[bg_body]"/>
          <p:cNvSpPr txBox="1"/>
          <p:nvPr/>
        </p:nvSpPr>
        <p:spPr>
          <a:xfrm>
            <a:off x="393700" y="1104900"/>
            <a:ext cx="2476500" cy="13462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</a:pPr>
            <a:r>
              <a:rPr sz="1019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5G 系统设计采用上下行半静态配比, 上行受限于下行资源分配; 同时控制信道 (PDCCH) 需占用上行时频资源, 在高负载下与数据信道争抢, 上行可用资源被进一步压缩。传统调度上下行相互独立, 缺乏面向上行需求的动态协同, 上行能力难以充分释放, 成为制约上行体验的结构性瓶颈。</a:t>
            </a:r>
          </a:p>
        </p:txBody>
      </p:sp>
      <p:sp>
        <p:nvSpPr>
          <p:cNvPr id="10" name="Rectangle 9"/>
          <p:cNvSpPr/>
          <p:nvPr/>
        </p:nvSpPr>
        <p:spPr>
          <a:xfrm>
            <a:off x="215900" y="2908300"/>
            <a:ext cx="2857500" cy="2794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1" name="Rectangle 10"/>
          <p:cNvSpPr/>
          <p:nvPr/>
        </p:nvSpPr>
        <p:spPr>
          <a:xfrm>
            <a:off x="215900" y="2946400"/>
            <a:ext cx="38100" cy="1905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2" name="[issue_title]"/>
          <p:cNvSpPr txBox="1"/>
          <p:nvPr/>
        </p:nvSpPr>
        <p:spPr>
          <a:xfrm>
            <a:off x="355600" y="2908300"/>
            <a:ext cx="2705100" cy="2794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现状与问题分析</a:t>
            </a:r>
          </a:p>
        </p:txBody>
      </p:sp>
      <p:sp>
        <p:nvSpPr>
          <p:cNvPr id="13" name="[issue_body]"/>
          <p:cNvSpPr txBox="1"/>
          <p:nvPr/>
        </p:nvSpPr>
        <p:spPr>
          <a:xfrm>
            <a:off x="393700" y="3276600"/>
            <a:ext cx="2476500" cy="7112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现网与仿真数据分析表明: 随负载升高, 上行吞吐快速衰减, 高负载小区上行容量较轻载显著下降, 上行时延抖动加剧, 印证了上下行割裂调度下的上行瓶颈。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81000" y="4190999"/>
            <a:ext cx="1231900" cy="901700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 w="10160">
            <a:solidFill>
              <a:srgbClr val="D7DFE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5" name="[side_m1_icon]"/>
          <p:cNvSpPr/>
          <p:nvPr/>
        </p:nvSpPr>
        <p:spPr>
          <a:xfrm>
            <a:off x="520700" y="4368800"/>
            <a:ext cx="241300" cy="2413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BFD1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6" name="Connector 15"/>
          <p:cNvCxnSpPr/>
          <p:nvPr/>
        </p:nvCxnSpPr>
        <p:spPr>
          <a:xfrm>
            <a:off x="588264" y="4489450"/>
            <a:ext cx="106172" cy="0"/>
          </a:xfrm>
          <a:prstGeom prst="line">
            <a:avLst/>
          </a:prstGeom>
          <a:ln w="11430">
            <a:solidFill>
              <a:srgbClr val="BFD1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641350" y="4436364"/>
            <a:ext cx="0" cy="106172"/>
          </a:xfrm>
          <a:prstGeom prst="line">
            <a:avLst/>
          </a:prstGeom>
          <a:ln w="11430">
            <a:solidFill>
              <a:srgbClr val="BFD1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[side_m1_value]"/>
          <p:cNvSpPr txBox="1"/>
          <p:nvPr/>
        </p:nvSpPr>
        <p:spPr>
          <a:xfrm>
            <a:off x="800100" y="4333494"/>
            <a:ext cx="584200" cy="299212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750" b="1" i="0" lang="zh-CN" altLang="zh-CN">
                <a:solidFill>
                  <a:srgbClr val="0F335E"/>
                </a:solidFill>
                <a:latin typeface="Microsoft YaHei"/>
                <a:ea typeface="Microsoft YaHei"/>
                <a:cs typeface="Microsoft YaHei"/>
              </a:rPr>
              <a:t>-18%</a:t>
            </a:r>
          </a:p>
        </p:txBody>
      </p:sp>
      <p:sp>
        <p:nvSpPr>
          <p:cNvPr id="19" name="[side_m1_title]"/>
          <p:cNvSpPr txBox="1"/>
          <p:nvPr/>
        </p:nvSpPr>
        <p:spPr>
          <a:xfrm>
            <a:off x="495299" y="4648200"/>
            <a:ext cx="1003300" cy="1651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19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上行吞吐</a:t>
            </a:r>
          </a:p>
        </p:txBody>
      </p:sp>
      <p:sp>
        <p:nvSpPr>
          <p:cNvPr id="20" name="[side_m1_desc]"/>
          <p:cNvSpPr txBox="1"/>
          <p:nvPr/>
        </p:nvSpPr>
        <p:spPr>
          <a:xfrm>
            <a:off x="482600" y="4851400"/>
            <a:ext cx="1028700" cy="177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88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高负载 vs 轻载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1765300" y="4190999"/>
            <a:ext cx="1231900" cy="901700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 w="10160">
            <a:solidFill>
              <a:srgbClr val="D7DFE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2" name="[side_m2_icon]"/>
          <p:cNvSpPr/>
          <p:nvPr/>
        </p:nvSpPr>
        <p:spPr>
          <a:xfrm>
            <a:off x="1905000" y="4368800"/>
            <a:ext cx="241300" cy="2413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BFD1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23" name="Connector 22"/>
          <p:cNvCxnSpPr/>
          <p:nvPr/>
        </p:nvCxnSpPr>
        <p:spPr>
          <a:xfrm>
            <a:off x="1972563" y="4489450"/>
            <a:ext cx="106173" cy="0"/>
          </a:xfrm>
          <a:prstGeom prst="line">
            <a:avLst/>
          </a:prstGeom>
          <a:ln w="11430">
            <a:solidFill>
              <a:srgbClr val="BFD1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>
            <a:off x="2025650" y="4436364"/>
            <a:ext cx="0" cy="106172"/>
          </a:xfrm>
          <a:prstGeom prst="line">
            <a:avLst/>
          </a:prstGeom>
          <a:ln w="11430">
            <a:solidFill>
              <a:srgbClr val="BFD1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[side_m2_value]"/>
          <p:cNvSpPr txBox="1"/>
          <p:nvPr/>
        </p:nvSpPr>
        <p:spPr>
          <a:xfrm>
            <a:off x="2184400" y="4333494"/>
            <a:ext cx="584200" cy="299212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750" b="1" i="0" lang="zh-CN" altLang="zh-CN">
                <a:solidFill>
                  <a:srgbClr val="0F335E"/>
                </a:solidFill>
                <a:latin typeface="Microsoft YaHei"/>
                <a:ea typeface="Microsoft YaHei"/>
                <a:cs typeface="Microsoft YaHei"/>
              </a:rPr>
              <a:t>+32%</a:t>
            </a:r>
          </a:p>
        </p:txBody>
      </p:sp>
      <p:sp>
        <p:nvSpPr>
          <p:cNvPr id="26" name="[side_m2_title]"/>
          <p:cNvSpPr txBox="1"/>
          <p:nvPr/>
        </p:nvSpPr>
        <p:spPr>
          <a:xfrm>
            <a:off x="1879599" y="4648200"/>
            <a:ext cx="1003300" cy="1651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19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时延抖动</a:t>
            </a:r>
          </a:p>
        </p:txBody>
      </p:sp>
      <p:sp>
        <p:nvSpPr>
          <p:cNvPr id="27" name="[side_m2_desc]"/>
          <p:cNvSpPr txBox="1"/>
          <p:nvPr/>
        </p:nvSpPr>
        <p:spPr>
          <a:xfrm>
            <a:off x="1866899" y="4851400"/>
            <a:ext cx="1028700" cy="177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88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高负载下显著上升</a:t>
            </a:r>
          </a:p>
        </p:txBody>
      </p:sp>
      <p:sp>
        <p:nvSpPr>
          <p:cNvPr id="28" name="[side_source]"/>
          <p:cNvSpPr txBox="1"/>
          <p:nvPr/>
        </p:nvSpPr>
        <p:spPr>
          <a:xfrm>
            <a:off x="330200" y="5372100"/>
            <a:ext cx="2413000" cy="1397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869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数据来源: 现网实测 + 系统级仿真</a:t>
            </a:r>
          </a:p>
        </p:txBody>
      </p:sp>
      <p:sp>
        <p:nvSpPr>
          <p:cNvPr id="29" name="[top_image]"/>
          <p:cNvSpPr/>
          <p:nvPr/>
        </p:nvSpPr>
        <p:spPr>
          <a:xfrm>
            <a:off x="4775200" y="749300"/>
            <a:ext cx="3302000" cy="952500"/>
          </a:xfrm>
          <a:prstGeom prst="rect">
            <a:avLst/>
          </a:prstGeom>
          <a:solidFill>
            <a:srgbClr val="FAFAFA"/>
          </a:solidFill>
          <a:ln w="11430">
            <a:solidFill>
              <a:srgbClr val="D7DFEA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0" name="Rounded Rectangle 29"/>
          <p:cNvSpPr/>
          <p:nvPr/>
        </p:nvSpPr>
        <p:spPr>
          <a:xfrm>
            <a:off x="6210300" y="920750"/>
            <a:ext cx="431800" cy="4318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CCD3D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31" name="Connector 30"/>
          <p:cNvCxnSpPr/>
          <p:nvPr/>
        </p:nvCxnSpPr>
        <p:spPr>
          <a:xfrm>
            <a:off x="6331204" y="1136650"/>
            <a:ext cx="189992" cy="0"/>
          </a:xfrm>
          <a:prstGeom prst="line">
            <a:avLst/>
          </a:prstGeom>
          <a:ln w="11430">
            <a:solidFill>
              <a:srgbClr val="CCD3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>
            <a:off x="6426200" y="1041654"/>
            <a:ext cx="0" cy="189992"/>
          </a:xfrm>
          <a:prstGeom prst="line">
            <a:avLst/>
          </a:prstGeom>
          <a:ln w="11430">
            <a:solidFill>
              <a:srgbClr val="CCD3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775200" y="1390650"/>
            <a:ext cx="33020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AI 配图区</a:t>
            </a:r>
          </a:p>
        </p:txBody>
      </p:sp>
      <p:sp>
        <p:nvSpPr>
          <p:cNvPr id="34" name="[bottom_image]"/>
          <p:cNvSpPr/>
          <p:nvPr/>
        </p:nvSpPr>
        <p:spPr>
          <a:xfrm>
            <a:off x="5346700" y="4635500"/>
            <a:ext cx="2781300" cy="825500"/>
          </a:xfrm>
          <a:prstGeom prst="rect">
            <a:avLst/>
          </a:prstGeom>
          <a:solidFill>
            <a:srgbClr val="FAFAFA"/>
          </a:solidFill>
          <a:ln w="11430">
            <a:solidFill>
              <a:srgbClr val="D7DFEA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5" name="Rounded Rectangle 34"/>
          <p:cNvSpPr/>
          <p:nvPr/>
        </p:nvSpPr>
        <p:spPr>
          <a:xfrm>
            <a:off x="6521450" y="4743450"/>
            <a:ext cx="431800" cy="4318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CCD3D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36" name="Connector 35"/>
          <p:cNvCxnSpPr/>
          <p:nvPr/>
        </p:nvCxnSpPr>
        <p:spPr>
          <a:xfrm>
            <a:off x="6642354" y="4959350"/>
            <a:ext cx="189992" cy="0"/>
          </a:xfrm>
          <a:prstGeom prst="line">
            <a:avLst/>
          </a:prstGeom>
          <a:ln w="11430">
            <a:solidFill>
              <a:srgbClr val="CCD3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or 36"/>
          <p:cNvCxnSpPr/>
          <p:nvPr/>
        </p:nvCxnSpPr>
        <p:spPr>
          <a:xfrm>
            <a:off x="6737350" y="4864353"/>
            <a:ext cx="0" cy="189993"/>
          </a:xfrm>
          <a:prstGeom prst="line">
            <a:avLst/>
          </a:prstGeom>
          <a:ln w="11430">
            <a:solidFill>
              <a:srgbClr val="CCD3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346700" y="5213350"/>
            <a:ext cx="27813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AI 配图区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3340100" y="1943100"/>
            <a:ext cx="2000250" cy="6096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0160">
            <a:solidFill>
              <a:srgbClr val="D7DFE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0" name="[res1_icon]"/>
          <p:cNvSpPr/>
          <p:nvPr/>
        </p:nvSpPr>
        <p:spPr>
          <a:xfrm>
            <a:off x="3454400" y="2095499"/>
            <a:ext cx="304800" cy="3048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BFD1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41" name="Connector 40"/>
          <p:cNvCxnSpPr/>
          <p:nvPr/>
        </p:nvCxnSpPr>
        <p:spPr>
          <a:xfrm>
            <a:off x="3539744" y="2247900"/>
            <a:ext cx="134111" cy="0"/>
          </a:xfrm>
          <a:prstGeom prst="line">
            <a:avLst/>
          </a:prstGeom>
          <a:ln w="11430">
            <a:solidFill>
              <a:srgbClr val="BFD1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Connector 41"/>
          <p:cNvCxnSpPr/>
          <p:nvPr/>
        </p:nvCxnSpPr>
        <p:spPr>
          <a:xfrm>
            <a:off x="3606800" y="2180844"/>
            <a:ext cx="0" cy="134112"/>
          </a:xfrm>
          <a:prstGeom prst="line">
            <a:avLst/>
          </a:prstGeom>
          <a:ln w="11430">
            <a:solidFill>
              <a:srgbClr val="BFD1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[res1_title]"/>
          <p:cNvSpPr txBox="1"/>
          <p:nvPr/>
        </p:nvSpPr>
        <p:spPr>
          <a:xfrm>
            <a:off x="3860800" y="2070100"/>
            <a:ext cx="952500" cy="1905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计算资源</a:t>
            </a:r>
          </a:p>
        </p:txBody>
      </p:sp>
      <p:sp>
        <p:nvSpPr>
          <p:cNvPr id="44" name="[res1_sub]"/>
          <p:cNvSpPr txBox="1"/>
          <p:nvPr/>
        </p:nvSpPr>
        <p:spPr>
          <a:xfrm>
            <a:off x="3860800" y="2273300"/>
            <a:ext cx="952500" cy="1778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74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GPU/NPU 异构算力池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4864100" y="2057400"/>
            <a:ext cx="393700" cy="368300"/>
          </a:xfrm>
          <a:prstGeom prst="roundRect">
            <a:avLst>
              <a:gd name="adj" fmla="val 8000"/>
            </a:avLst>
          </a:prstGeom>
          <a:solidFill>
            <a:srgbClr val="F4F8FD"/>
          </a:solidFill>
          <a:ln w="7620">
            <a:solidFill>
              <a:srgbClr val="D7DFE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6" name="[res1_metric_label]"/>
          <p:cNvSpPr txBox="1"/>
          <p:nvPr/>
        </p:nvSpPr>
        <p:spPr>
          <a:xfrm>
            <a:off x="4883150" y="2095499"/>
            <a:ext cx="355600" cy="1270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7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利用率</a:t>
            </a:r>
          </a:p>
        </p:txBody>
      </p:sp>
      <p:sp>
        <p:nvSpPr>
          <p:cNvPr id="47" name="[res1_metric_value]"/>
          <p:cNvSpPr txBox="1"/>
          <p:nvPr/>
        </p:nvSpPr>
        <p:spPr>
          <a:xfrm>
            <a:off x="4883150" y="2247900"/>
            <a:ext cx="355600" cy="1397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19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92%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3340100" y="2705100"/>
            <a:ext cx="2000250" cy="6096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0160">
            <a:solidFill>
              <a:srgbClr val="D7DFE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9" name="[res2_icon]"/>
          <p:cNvSpPr/>
          <p:nvPr/>
        </p:nvSpPr>
        <p:spPr>
          <a:xfrm>
            <a:off x="3454400" y="2857500"/>
            <a:ext cx="304800" cy="3048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BFD1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50" name="Connector 49"/>
          <p:cNvCxnSpPr/>
          <p:nvPr/>
        </p:nvCxnSpPr>
        <p:spPr>
          <a:xfrm>
            <a:off x="3539744" y="3009900"/>
            <a:ext cx="134111" cy="0"/>
          </a:xfrm>
          <a:prstGeom prst="line">
            <a:avLst/>
          </a:prstGeom>
          <a:ln w="11430">
            <a:solidFill>
              <a:srgbClr val="BFD1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Connector 50"/>
          <p:cNvCxnSpPr/>
          <p:nvPr/>
        </p:nvCxnSpPr>
        <p:spPr>
          <a:xfrm>
            <a:off x="3606800" y="2942844"/>
            <a:ext cx="0" cy="134112"/>
          </a:xfrm>
          <a:prstGeom prst="line">
            <a:avLst/>
          </a:prstGeom>
          <a:ln w="11430">
            <a:solidFill>
              <a:srgbClr val="BFD1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[res2_title]"/>
          <p:cNvSpPr txBox="1"/>
          <p:nvPr/>
        </p:nvSpPr>
        <p:spPr>
          <a:xfrm>
            <a:off x="3860800" y="2832100"/>
            <a:ext cx="952500" cy="1905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009D9A"/>
                </a:solidFill>
                <a:latin typeface="Microsoft YaHei"/>
                <a:ea typeface="Microsoft YaHei"/>
                <a:cs typeface="Microsoft YaHei"/>
              </a:rPr>
              <a:t>网络资源</a:t>
            </a:r>
          </a:p>
        </p:txBody>
      </p:sp>
      <p:sp>
        <p:nvSpPr>
          <p:cNvPr id="53" name="[res2_sub]"/>
          <p:cNvSpPr txBox="1"/>
          <p:nvPr/>
        </p:nvSpPr>
        <p:spPr>
          <a:xfrm>
            <a:off x="3860800" y="3035300"/>
            <a:ext cx="952500" cy="1778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74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RDMA · RoCE 参数面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4864100" y="2819400"/>
            <a:ext cx="393700" cy="368300"/>
          </a:xfrm>
          <a:prstGeom prst="roundRect">
            <a:avLst>
              <a:gd name="adj" fmla="val 8000"/>
            </a:avLst>
          </a:prstGeom>
          <a:solidFill>
            <a:srgbClr val="F4F8FD"/>
          </a:solidFill>
          <a:ln w="7620">
            <a:solidFill>
              <a:srgbClr val="D7DFE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5" name="[res2_metric_label]"/>
          <p:cNvSpPr txBox="1"/>
          <p:nvPr/>
        </p:nvSpPr>
        <p:spPr>
          <a:xfrm>
            <a:off x="4883150" y="2857500"/>
            <a:ext cx="355600" cy="1270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700" b="1" i="0" lang="zh-CN" altLang="zh-CN">
                <a:solidFill>
                  <a:srgbClr val="009D9A"/>
                </a:solidFill>
                <a:latin typeface="Microsoft YaHei"/>
                <a:ea typeface="Microsoft YaHei"/>
                <a:cs typeface="Microsoft YaHei"/>
              </a:rPr>
              <a:t>带宽占比</a:t>
            </a:r>
          </a:p>
        </p:txBody>
      </p:sp>
      <p:sp>
        <p:nvSpPr>
          <p:cNvPr id="56" name="[res2_metric_value]"/>
          <p:cNvSpPr txBox="1"/>
          <p:nvPr/>
        </p:nvSpPr>
        <p:spPr>
          <a:xfrm>
            <a:off x="4883150" y="3009900"/>
            <a:ext cx="355600" cy="1397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19" b="1" i="0" lang="zh-CN" altLang="zh-CN">
                <a:solidFill>
                  <a:srgbClr val="009D9A"/>
                </a:solidFill>
                <a:latin typeface="Microsoft YaHei"/>
                <a:ea typeface="Microsoft YaHei"/>
                <a:cs typeface="Microsoft YaHei"/>
              </a:rPr>
              <a:t>86%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3340100" y="3467100"/>
            <a:ext cx="2000250" cy="6096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0160">
            <a:solidFill>
              <a:srgbClr val="D7DFE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8" name="[res3_icon]"/>
          <p:cNvSpPr/>
          <p:nvPr/>
        </p:nvSpPr>
        <p:spPr>
          <a:xfrm>
            <a:off x="3454400" y="3619500"/>
            <a:ext cx="304800" cy="3048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BFD1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59" name="Connector 58"/>
          <p:cNvCxnSpPr/>
          <p:nvPr/>
        </p:nvCxnSpPr>
        <p:spPr>
          <a:xfrm>
            <a:off x="3539744" y="3771900"/>
            <a:ext cx="134111" cy="0"/>
          </a:xfrm>
          <a:prstGeom prst="line">
            <a:avLst/>
          </a:prstGeom>
          <a:ln w="11430">
            <a:solidFill>
              <a:srgbClr val="BFD1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Connector 59"/>
          <p:cNvCxnSpPr/>
          <p:nvPr/>
        </p:nvCxnSpPr>
        <p:spPr>
          <a:xfrm>
            <a:off x="3606800" y="3704844"/>
            <a:ext cx="0" cy="134112"/>
          </a:xfrm>
          <a:prstGeom prst="line">
            <a:avLst/>
          </a:prstGeom>
          <a:ln w="11430">
            <a:solidFill>
              <a:srgbClr val="BFD1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[res3_title]"/>
          <p:cNvSpPr txBox="1"/>
          <p:nvPr/>
        </p:nvSpPr>
        <p:spPr>
          <a:xfrm>
            <a:off x="3860800" y="3594100"/>
            <a:ext cx="952500" cy="1905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2E8B3C"/>
                </a:solidFill>
                <a:latin typeface="Microsoft YaHei"/>
                <a:ea typeface="Microsoft YaHei"/>
                <a:cs typeface="Microsoft YaHei"/>
              </a:rPr>
              <a:t>存储资源</a:t>
            </a:r>
          </a:p>
        </p:txBody>
      </p:sp>
      <p:sp>
        <p:nvSpPr>
          <p:cNvPr id="62" name="[res3_sub]"/>
          <p:cNvSpPr txBox="1"/>
          <p:nvPr/>
        </p:nvSpPr>
        <p:spPr>
          <a:xfrm>
            <a:off x="3860800" y="3797300"/>
            <a:ext cx="952500" cy="1778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74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分布式缓存与并行文件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4864100" y="3581400"/>
            <a:ext cx="393700" cy="368300"/>
          </a:xfrm>
          <a:prstGeom prst="roundRect">
            <a:avLst>
              <a:gd name="adj" fmla="val 8000"/>
            </a:avLst>
          </a:prstGeom>
          <a:solidFill>
            <a:srgbClr val="F4F8FD"/>
          </a:solidFill>
          <a:ln w="7620">
            <a:solidFill>
              <a:srgbClr val="D7DFE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4" name="[res3_metric_label]"/>
          <p:cNvSpPr txBox="1"/>
          <p:nvPr/>
        </p:nvSpPr>
        <p:spPr>
          <a:xfrm>
            <a:off x="4883150" y="3619500"/>
            <a:ext cx="355600" cy="1270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700" b="1" i="0" lang="zh-CN" altLang="zh-CN">
                <a:solidFill>
                  <a:srgbClr val="2E8B3C"/>
                </a:solidFill>
                <a:latin typeface="Microsoft YaHei"/>
                <a:ea typeface="Microsoft YaHei"/>
                <a:cs typeface="Microsoft YaHei"/>
              </a:rPr>
              <a:t>命中率</a:t>
            </a:r>
          </a:p>
        </p:txBody>
      </p:sp>
      <p:sp>
        <p:nvSpPr>
          <p:cNvPr id="65" name="[res3_metric_value]"/>
          <p:cNvSpPr txBox="1"/>
          <p:nvPr/>
        </p:nvSpPr>
        <p:spPr>
          <a:xfrm>
            <a:off x="4883150" y="3771900"/>
            <a:ext cx="355600" cy="1397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19" b="1" i="0" lang="zh-CN" altLang="zh-CN">
                <a:solidFill>
                  <a:srgbClr val="2E8B3C"/>
                </a:solidFill>
                <a:latin typeface="Microsoft YaHei"/>
                <a:ea typeface="Microsoft YaHei"/>
                <a:cs typeface="Microsoft YaHei"/>
              </a:rPr>
              <a:t>91%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3340100" y="4229100"/>
            <a:ext cx="2000250" cy="6096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0160">
            <a:solidFill>
              <a:srgbClr val="D7DFE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7" name="[res4_icon]"/>
          <p:cNvSpPr/>
          <p:nvPr/>
        </p:nvSpPr>
        <p:spPr>
          <a:xfrm>
            <a:off x="3454400" y="4381500"/>
            <a:ext cx="304800" cy="3048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BFD1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68" name="Connector 67"/>
          <p:cNvCxnSpPr/>
          <p:nvPr/>
        </p:nvCxnSpPr>
        <p:spPr>
          <a:xfrm>
            <a:off x="3539744" y="4533900"/>
            <a:ext cx="134111" cy="0"/>
          </a:xfrm>
          <a:prstGeom prst="line">
            <a:avLst/>
          </a:prstGeom>
          <a:ln w="11430">
            <a:solidFill>
              <a:srgbClr val="BFD1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Connector 68"/>
          <p:cNvCxnSpPr/>
          <p:nvPr/>
        </p:nvCxnSpPr>
        <p:spPr>
          <a:xfrm>
            <a:off x="3606800" y="4466844"/>
            <a:ext cx="0" cy="134112"/>
          </a:xfrm>
          <a:prstGeom prst="line">
            <a:avLst/>
          </a:prstGeom>
          <a:ln w="11430">
            <a:solidFill>
              <a:srgbClr val="BFD1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[res4_title]"/>
          <p:cNvSpPr txBox="1"/>
          <p:nvPr/>
        </p:nvSpPr>
        <p:spPr>
          <a:xfrm>
            <a:off x="3860800" y="4356100"/>
            <a:ext cx="952500" cy="1905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7050A0"/>
                </a:solidFill>
                <a:latin typeface="Microsoft YaHei"/>
                <a:ea typeface="Microsoft YaHei"/>
                <a:cs typeface="Microsoft YaHei"/>
              </a:rPr>
              <a:t>审计存证</a:t>
            </a:r>
          </a:p>
        </p:txBody>
      </p:sp>
      <p:sp>
        <p:nvSpPr>
          <p:cNvPr id="71" name="[res4_sub]"/>
          <p:cNvSpPr txBox="1"/>
          <p:nvPr/>
        </p:nvSpPr>
        <p:spPr>
          <a:xfrm>
            <a:off x="3860800" y="4559300"/>
            <a:ext cx="952500" cy="1778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74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调度决策与回放数据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4864100" y="4343400"/>
            <a:ext cx="393700" cy="368300"/>
          </a:xfrm>
          <a:prstGeom prst="roundRect">
            <a:avLst>
              <a:gd name="adj" fmla="val 8000"/>
            </a:avLst>
          </a:prstGeom>
          <a:solidFill>
            <a:srgbClr val="F4F8FD"/>
          </a:solidFill>
          <a:ln w="7620">
            <a:solidFill>
              <a:srgbClr val="D7DFE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3" name="[res4_metric_label]"/>
          <p:cNvSpPr txBox="1"/>
          <p:nvPr/>
        </p:nvSpPr>
        <p:spPr>
          <a:xfrm>
            <a:off x="4883150" y="4381500"/>
            <a:ext cx="355600" cy="1270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700" b="1" i="0" lang="zh-CN" altLang="zh-CN">
                <a:solidFill>
                  <a:srgbClr val="7050A0"/>
                </a:solidFill>
                <a:latin typeface="Microsoft YaHei"/>
                <a:ea typeface="Microsoft YaHei"/>
                <a:cs typeface="Microsoft YaHei"/>
              </a:rPr>
              <a:t>决策留痕</a:t>
            </a:r>
          </a:p>
        </p:txBody>
      </p:sp>
      <p:sp>
        <p:nvSpPr>
          <p:cNvPr id="74" name="[res4_metric_value]"/>
          <p:cNvSpPr txBox="1"/>
          <p:nvPr/>
        </p:nvSpPr>
        <p:spPr>
          <a:xfrm>
            <a:off x="4883150" y="4533900"/>
            <a:ext cx="355600" cy="1397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19" b="1" i="0" lang="zh-CN" altLang="zh-CN">
                <a:solidFill>
                  <a:srgbClr val="7050A0"/>
                </a:solidFill>
                <a:latin typeface="Microsoft YaHei"/>
                <a:ea typeface="Microsoft YaHei"/>
                <a:cs typeface="Microsoft YaHei"/>
              </a:rPr>
              <a:t>100%</a:t>
            </a:r>
          </a:p>
        </p:txBody>
      </p:sp>
      <p:sp>
        <p:nvSpPr>
          <p:cNvPr id="75" name="Oval 74"/>
          <p:cNvSpPr/>
          <p:nvPr/>
        </p:nvSpPr>
        <p:spPr>
          <a:xfrm>
            <a:off x="5943600" y="2159000"/>
            <a:ext cx="2108200" cy="2108200"/>
          </a:xfrm>
          <a:prstGeom prst="ellipse">
            <a:avLst/>
          </a:prstGeom>
          <a:solidFill>
            <a:srgbClr val="ECF2F8"/>
          </a:solidFill>
          <a:ln w="12700">
            <a:solidFill>
              <a:srgbClr val="D7DFE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6" name="Oval 75"/>
          <p:cNvSpPr/>
          <p:nvPr/>
        </p:nvSpPr>
        <p:spPr>
          <a:xfrm>
            <a:off x="6134100" y="2349500"/>
            <a:ext cx="1727200" cy="172720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D7DFE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7" name="Oval 76"/>
          <p:cNvSpPr/>
          <p:nvPr/>
        </p:nvSpPr>
        <p:spPr>
          <a:xfrm>
            <a:off x="6311900" y="2527300"/>
            <a:ext cx="1371600" cy="1371600"/>
          </a:xfrm>
          <a:prstGeom prst="ellipse">
            <a:avLst/>
          </a:prstGeom>
          <a:solidFill>
            <a:srgbClr val="0F335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8" name="[hub_icon]"/>
          <p:cNvSpPr/>
          <p:nvPr/>
        </p:nvSpPr>
        <p:spPr>
          <a:xfrm>
            <a:off x="6838950" y="2730500"/>
            <a:ext cx="317500" cy="3175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99B4D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79" name="Connector 78"/>
          <p:cNvCxnSpPr/>
          <p:nvPr/>
        </p:nvCxnSpPr>
        <p:spPr>
          <a:xfrm>
            <a:off x="6927850" y="2889250"/>
            <a:ext cx="139700" cy="0"/>
          </a:xfrm>
          <a:prstGeom prst="line">
            <a:avLst/>
          </a:prstGeom>
          <a:ln w="11430">
            <a:solidFill>
              <a:srgbClr val="99B4D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Connector 79"/>
          <p:cNvCxnSpPr/>
          <p:nvPr/>
        </p:nvCxnSpPr>
        <p:spPr>
          <a:xfrm>
            <a:off x="6997700" y="2819400"/>
            <a:ext cx="0" cy="139700"/>
          </a:xfrm>
          <a:prstGeom prst="line">
            <a:avLst/>
          </a:prstGeom>
          <a:ln w="11430">
            <a:solidFill>
              <a:srgbClr val="99B4D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[hub_title]"/>
          <p:cNvSpPr txBox="1"/>
          <p:nvPr/>
        </p:nvSpPr>
        <p:spPr>
          <a:xfrm>
            <a:off x="6464300" y="3059557"/>
            <a:ext cx="1066800" cy="307086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8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调度核心</a:t>
            </a:r>
          </a:p>
        </p:txBody>
      </p:sp>
      <p:sp>
        <p:nvSpPr>
          <p:cNvPr id="82" name="[hub_sub]"/>
          <p:cNvSpPr txBox="1"/>
          <p:nvPr/>
        </p:nvSpPr>
        <p:spPr>
          <a:xfrm>
            <a:off x="6350000" y="3365500"/>
            <a:ext cx="12954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30" b="0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智能编排 · 流量整形</a:t>
            </a:r>
          </a:p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30" b="0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任务恢复</a:t>
            </a:r>
          </a:p>
        </p:txBody>
      </p:sp>
      <p:cxnSp>
        <p:nvCxnSpPr>
          <p:cNvPr id="83" name="Connector 82"/>
          <p:cNvCxnSpPr/>
          <p:nvPr/>
        </p:nvCxnSpPr>
        <p:spPr>
          <a:xfrm>
            <a:off x="5334000" y="2247900"/>
            <a:ext cx="869950" cy="520700"/>
          </a:xfrm>
          <a:prstGeom prst="line">
            <a:avLst/>
          </a:prstGeom>
          <a:ln w="21590">
            <a:solidFill>
              <a:srgbClr val="1F4E79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4" name="[flow_label_354]"/>
          <p:cNvSpPr txBox="1"/>
          <p:nvPr/>
        </p:nvSpPr>
        <p:spPr>
          <a:xfrm>
            <a:off x="5473700" y="2019300"/>
            <a:ext cx="635000" cy="2159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86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算力供给</a:t>
            </a:r>
          </a:p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86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(92%)</a:t>
            </a:r>
          </a:p>
        </p:txBody>
      </p:sp>
      <p:cxnSp>
        <p:nvCxnSpPr>
          <p:cNvPr id="85" name="Connector 84"/>
          <p:cNvCxnSpPr/>
          <p:nvPr/>
        </p:nvCxnSpPr>
        <p:spPr>
          <a:xfrm>
            <a:off x="5334000" y="3009900"/>
            <a:ext cx="869950" cy="124460"/>
          </a:xfrm>
          <a:prstGeom prst="line">
            <a:avLst/>
          </a:prstGeom>
          <a:ln w="21590">
            <a:solidFill>
              <a:srgbClr val="009D9A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[flow_label_474]"/>
          <p:cNvSpPr txBox="1"/>
          <p:nvPr/>
        </p:nvSpPr>
        <p:spPr>
          <a:xfrm>
            <a:off x="5473700" y="2781300"/>
            <a:ext cx="635000" cy="2159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86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高速互联</a:t>
            </a:r>
          </a:p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86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(86%)</a:t>
            </a:r>
          </a:p>
        </p:txBody>
      </p:sp>
      <p:cxnSp>
        <p:nvCxnSpPr>
          <p:cNvPr id="87" name="Connector 86"/>
          <p:cNvCxnSpPr/>
          <p:nvPr/>
        </p:nvCxnSpPr>
        <p:spPr>
          <a:xfrm flipV="1">
            <a:off x="5334000" y="3500120"/>
            <a:ext cx="869950" cy="271780"/>
          </a:xfrm>
          <a:prstGeom prst="line">
            <a:avLst/>
          </a:prstGeom>
          <a:ln w="21590">
            <a:solidFill>
              <a:srgbClr val="2E8B3C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[flow_label_594]"/>
          <p:cNvSpPr txBox="1"/>
          <p:nvPr/>
        </p:nvSpPr>
        <p:spPr>
          <a:xfrm>
            <a:off x="5473700" y="3543300"/>
            <a:ext cx="635000" cy="2159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86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数据供给</a:t>
            </a:r>
          </a:p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86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(91%)</a:t>
            </a:r>
          </a:p>
        </p:txBody>
      </p:sp>
      <p:cxnSp>
        <p:nvCxnSpPr>
          <p:cNvPr id="89" name="Connector 88"/>
          <p:cNvCxnSpPr/>
          <p:nvPr/>
        </p:nvCxnSpPr>
        <p:spPr>
          <a:xfrm flipV="1">
            <a:off x="5334000" y="3865880"/>
            <a:ext cx="869950" cy="668020"/>
          </a:xfrm>
          <a:prstGeom prst="line">
            <a:avLst/>
          </a:prstGeom>
          <a:ln w="21590">
            <a:solidFill>
              <a:srgbClr val="595959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[flow_label_714]"/>
          <p:cNvSpPr txBox="1"/>
          <p:nvPr/>
        </p:nvSpPr>
        <p:spPr>
          <a:xfrm>
            <a:off x="5473700" y="4305300"/>
            <a:ext cx="635000" cy="2159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86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决策留痕</a:t>
            </a:r>
          </a:p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86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(100%)</a:t>
            </a:r>
          </a:p>
        </p:txBody>
      </p:sp>
      <p:cxnSp>
        <p:nvCxnSpPr>
          <p:cNvPr id="91" name="Connector 90"/>
          <p:cNvCxnSpPr/>
          <p:nvPr/>
        </p:nvCxnSpPr>
        <p:spPr>
          <a:xfrm>
            <a:off x="7708900" y="3213100"/>
            <a:ext cx="1066800" cy="0"/>
          </a:xfrm>
          <a:prstGeom prst="line">
            <a:avLst/>
          </a:prstGeom>
          <a:ln w="22860">
            <a:solidFill>
              <a:srgbClr val="B90A0A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[right_flow_label]"/>
          <p:cNvSpPr txBox="1"/>
          <p:nvPr/>
        </p:nvSpPr>
        <p:spPr>
          <a:xfrm>
            <a:off x="8318499" y="2819400"/>
            <a:ext cx="825500" cy="317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19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任务恢复</a:t>
            </a:r>
          </a:p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19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与推进</a:t>
            </a:r>
          </a:p>
        </p:txBody>
      </p:sp>
      <p:sp>
        <p:nvSpPr>
          <p:cNvPr id="93" name="[ins1_icon]"/>
          <p:cNvSpPr/>
          <p:nvPr/>
        </p:nvSpPr>
        <p:spPr>
          <a:xfrm>
            <a:off x="9042400" y="914400"/>
            <a:ext cx="304800" cy="3048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BFD1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94" name="Connector 93"/>
          <p:cNvCxnSpPr/>
          <p:nvPr/>
        </p:nvCxnSpPr>
        <p:spPr>
          <a:xfrm>
            <a:off x="9127744" y="1066800"/>
            <a:ext cx="134111" cy="0"/>
          </a:xfrm>
          <a:prstGeom prst="line">
            <a:avLst/>
          </a:prstGeom>
          <a:ln w="11430">
            <a:solidFill>
              <a:srgbClr val="BFD1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Connector 94"/>
          <p:cNvCxnSpPr/>
          <p:nvPr/>
        </p:nvCxnSpPr>
        <p:spPr>
          <a:xfrm>
            <a:off x="9194800" y="999743"/>
            <a:ext cx="0" cy="134113"/>
          </a:xfrm>
          <a:prstGeom prst="line">
            <a:avLst/>
          </a:prstGeom>
          <a:ln w="11430">
            <a:solidFill>
              <a:srgbClr val="BFD1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6" name="[ins1_title]"/>
          <p:cNvSpPr txBox="1"/>
          <p:nvPr/>
        </p:nvSpPr>
        <p:spPr>
          <a:xfrm>
            <a:off x="9486900" y="889000"/>
            <a:ext cx="2476500" cy="2413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2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资源画像与洞察</a:t>
            </a:r>
          </a:p>
        </p:txBody>
      </p:sp>
      <p:sp>
        <p:nvSpPr>
          <p:cNvPr id="97" name="[ins1_body]"/>
          <p:cNvSpPr txBox="1"/>
          <p:nvPr/>
        </p:nvSpPr>
        <p:spPr>
          <a:xfrm>
            <a:off x="9486900" y="1193800"/>
            <a:ext cx="2476500" cy="5588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  <a:spcAft>
                <a:spcPts val="0"/>
              </a:spcAft>
            </a:pPr>
            <a:r>
              <a:rPr sz="103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基于全量调度证据实时构建算力、网络与存储三域资源画像, 融合历史趋势与故障关联, 形成可查全局视图。</a:t>
            </a:r>
          </a:p>
        </p:txBody>
      </p:sp>
      <p:cxnSp>
        <p:nvCxnSpPr>
          <p:cNvPr id="98" name="Connector 97"/>
          <p:cNvCxnSpPr/>
          <p:nvPr/>
        </p:nvCxnSpPr>
        <p:spPr>
          <a:xfrm>
            <a:off x="8826500" y="2324100"/>
            <a:ext cx="2908300" cy="0"/>
          </a:xfrm>
          <a:prstGeom prst="line">
            <a:avLst/>
          </a:prstGeom>
          <a:ln w="11430">
            <a:solidFill>
              <a:srgbClr val="BFBFB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9" name="[ins2_icon]"/>
          <p:cNvSpPr/>
          <p:nvPr/>
        </p:nvSpPr>
        <p:spPr>
          <a:xfrm>
            <a:off x="9042400" y="2603500"/>
            <a:ext cx="304800" cy="3048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BFD1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00" name="Connector 99"/>
          <p:cNvCxnSpPr/>
          <p:nvPr/>
        </p:nvCxnSpPr>
        <p:spPr>
          <a:xfrm>
            <a:off x="9127744" y="2755900"/>
            <a:ext cx="134111" cy="0"/>
          </a:xfrm>
          <a:prstGeom prst="line">
            <a:avLst/>
          </a:prstGeom>
          <a:ln w="11430">
            <a:solidFill>
              <a:srgbClr val="BFD1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Connector 100"/>
          <p:cNvCxnSpPr/>
          <p:nvPr/>
        </p:nvCxnSpPr>
        <p:spPr>
          <a:xfrm>
            <a:off x="9194800" y="2688844"/>
            <a:ext cx="0" cy="134112"/>
          </a:xfrm>
          <a:prstGeom prst="line">
            <a:avLst/>
          </a:prstGeom>
          <a:ln w="11430">
            <a:solidFill>
              <a:srgbClr val="BFD1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" name="[ins2_title]"/>
          <p:cNvSpPr txBox="1"/>
          <p:nvPr/>
        </p:nvSpPr>
        <p:spPr>
          <a:xfrm>
            <a:off x="9486900" y="2578100"/>
            <a:ext cx="2476500" cy="2413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20" b="1" i="0" lang="zh-CN" altLang="zh-CN">
                <a:solidFill>
                  <a:srgbClr val="009D9A"/>
                </a:solidFill>
                <a:latin typeface="Microsoft YaHei"/>
                <a:ea typeface="Microsoft YaHei"/>
                <a:cs typeface="Microsoft YaHei"/>
              </a:rPr>
              <a:t>恢复窗口与自愈</a:t>
            </a:r>
          </a:p>
        </p:txBody>
      </p:sp>
      <p:sp>
        <p:nvSpPr>
          <p:cNvPr id="103" name="[ins2_body]"/>
          <p:cNvSpPr txBox="1"/>
          <p:nvPr/>
        </p:nvSpPr>
        <p:spPr>
          <a:xfrm>
            <a:off x="9486900" y="2882900"/>
            <a:ext cx="2476500" cy="5588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  <a:spcAft>
                <a:spcPts val="0"/>
              </a:spcAft>
            </a:pPr>
            <a:r>
              <a:rPr sz="103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故障发生后以快照与数据偏移为锚点, 计算最小恢复窗口并自动回退执行, 支撑热迁移与影子服务机制。</a:t>
            </a:r>
          </a:p>
        </p:txBody>
      </p:sp>
      <p:cxnSp>
        <p:nvCxnSpPr>
          <p:cNvPr id="104" name="Connector 103"/>
          <p:cNvCxnSpPr/>
          <p:nvPr/>
        </p:nvCxnSpPr>
        <p:spPr>
          <a:xfrm>
            <a:off x="8826500" y="4013200"/>
            <a:ext cx="2908300" cy="0"/>
          </a:xfrm>
          <a:prstGeom prst="line">
            <a:avLst/>
          </a:prstGeom>
          <a:ln w="11430">
            <a:solidFill>
              <a:srgbClr val="BFBFB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" name="[ins3_icon]"/>
          <p:cNvSpPr/>
          <p:nvPr/>
        </p:nvSpPr>
        <p:spPr>
          <a:xfrm>
            <a:off x="9042400" y="4292600"/>
            <a:ext cx="304800" cy="3048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BFD1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06" name="Connector 105"/>
          <p:cNvCxnSpPr/>
          <p:nvPr/>
        </p:nvCxnSpPr>
        <p:spPr>
          <a:xfrm>
            <a:off x="9127744" y="4445000"/>
            <a:ext cx="134111" cy="0"/>
          </a:xfrm>
          <a:prstGeom prst="line">
            <a:avLst/>
          </a:prstGeom>
          <a:ln w="11430">
            <a:solidFill>
              <a:srgbClr val="BFD1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Connector 106"/>
          <p:cNvCxnSpPr/>
          <p:nvPr/>
        </p:nvCxnSpPr>
        <p:spPr>
          <a:xfrm>
            <a:off x="9194800" y="4377944"/>
            <a:ext cx="0" cy="134112"/>
          </a:xfrm>
          <a:prstGeom prst="line">
            <a:avLst/>
          </a:prstGeom>
          <a:ln w="11430">
            <a:solidFill>
              <a:srgbClr val="BFD1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[ins3_title]"/>
          <p:cNvSpPr txBox="1"/>
          <p:nvPr/>
        </p:nvSpPr>
        <p:spPr>
          <a:xfrm>
            <a:off x="9486900" y="4267200"/>
            <a:ext cx="2476500" cy="2413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20" b="1" i="0" lang="zh-CN" altLang="zh-CN">
                <a:solidFill>
                  <a:srgbClr val="2E8B3C"/>
                </a:solidFill>
                <a:latin typeface="Microsoft YaHei"/>
                <a:ea typeface="Microsoft YaHei"/>
                <a:cs typeface="Microsoft YaHei"/>
              </a:rPr>
              <a:t>验收口径与保障</a:t>
            </a:r>
          </a:p>
        </p:txBody>
      </p:sp>
      <p:sp>
        <p:nvSpPr>
          <p:cNvPr id="109" name="[ins3_body]"/>
          <p:cNvSpPr txBox="1"/>
          <p:nvPr/>
        </p:nvSpPr>
        <p:spPr>
          <a:xfrm>
            <a:off x="9486900" y="4572000"/>
            <a:ext cx="2476500" cy="5588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  <a:spcAft>
                <a:spcPts val="0"/>
              </a:spcAft>
            </a:pPr>
            <a:r>
              <a:rPr sz="103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围绕时间线、责任人与变更内容统一恢复事件验收口径, 确保链路证据可追溯可审计。</a:t>
            </a:r>
          </a:p>
        </p:txBody>
      </p:sp>
      <p:sp>
        <p:nvSpPr>
          <p:cNvPr id="110" name="Rounded Rectangle 109"/>
          <p:cNvSpPr/>
          <p:nvPr/>
        </p:nvSpPr>
        <p:spPr>
          <a:xfrm>
            <a:off x="215900" y="5740400"/>
            <a:ext cx="11760200" cy="800100"/>
          </a:xfrm>
          <a:prstGeom prst="roundRect">
            <a:avLst>
              <a:gd name="adj" fmla="val 4000"/>
            </a:avLst>
          </a:prstGeom>
          <a:solidFill>
            <a:srgbClr val="FFFBF4"/>
          </a:solidFill>
          <a:ln w="10160">
            <a:solidFill>
              <a:srgbClr val="FFC46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11" name="Rounded Rectangle 110"/>
          <p:cNvSpPr/>
          <p:nvPr/>
        </p:nvSpPr>
        <p:spPr>
          <a:xfrm>
            <a:off x="317500" y="5842000"/>
            <a:ext cx="2730500" cy="6477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0160">
            <a:solidFill>
              <a:srgbClr val="FFC46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12" name="[okpi1_icon]"/>
          <p:cNvSpPr/>
          <p:nvPr/>
        </p:nvSpPr>
        <p:spPr>
          <a:xfrm>
            <a:off x="431800" y="5937250"/>
            <a:ext cx="45720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FFBF6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13" name="Connector 112"/>
          <p:cNvCxnSpPr/>
          <p:nvPr/>
        </p:nvCxnSpPr>
        <p:spPr>
          <a:xfrm>
            <a:off x="559816" y="6165850"/>
            <a:ext cx="201168" cy="0"/>
          </a:xfrm>
          <a:prstGeom prst="line">
            <a:avLst/>
          </a:prstGeom>
          <a:ln w="11430">
            <a:solidFill>
              <a:srgbClr val="FFBF6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Connector 113"/>
          <p:cNvCxnSpPr/>
          <p:nvPr/>
        </p:nvCxnSpPr>
        <p:spPr>
          <a:xfrm>
            <a:off x="660400" y="6065265"/>
            <a:ext cx="0" cy="201169"/>
          </a:xfrm>
          <a:prstGeom prst="line">
            <a:avLst/>
          </a:prstGeom>
          <a:ln w="11430">
            <a:solidFill>
              <a:srgbClr val="FFBF6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[okpi1_metric]"/>
          <p:cNvSpPr txBox="1"/>
          <p:nvPr/>
        </p:nvSpPr>
        <p:spPr>
          <a:xfrm>
            <a:off x="990599" y="5952109"/>
            <a:ext cx="800100" cy="402082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400" b="1" i="0" lang="zh-CN" altLang="zh-CN">
                <a:solidFill>
                  <a:srgbClr val="FF8A00"/>
                </a:solidFill>
                <a:latin typeface="Microsoft YaHei"/>
                <a:ea typeface="Microsoft YaHei"/>
                <a:cs typeface="Microsoft YaHei"/>
              </a:rPr>
              <a:t>+20%</a:t>
            </a:r>
          </a:p>
        </p:txBody>
      </p:sp>
      <p:sp>
        <p:nvSpPr>
          <p:cNvPr id="116" name="[okpi1_title]"/>
          <p:cNvSpPr txBox="1"/>
          <p:nvPr/>
        </p:nvSpPr>
        <p:spPr>
          <a:xfrm>
            <a:off x="1828800" y="5981700"/>
            <a:ext cx="1117600" cy="1905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8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上行容量提升</a:t>
            </a:r>
          </a:p>
        </p:txBody>
      </p:sp>
      <p:sp>
        <p:nvSpPr>
          <p:cNvPr id="117" name="[okpi1_sub]"/>
          <p:cNvSpPr txBox="1"/>
          <p:nvPr/>
        </p:nvSpPr>
        <p:spPr>
          <a:xfrm>
            <a:off x="1828800" y="6197600"/>
            <a:ext cx="1117600" cy="1651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19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高负载场景平均增益</a:t>
            </a:r>
          </a:p>
        </p:txBody>
      </p:sp>
      <p:sp>
        <p:nvSpPr>
          <p:cNvPr id="118" name="Rounded Rectangle 117"/>
          <p:cNvSpPr/>
          <p:nvPr/>
        </p:nvSpPr>
        <p:spPr>
          <a:xfrm>
            <a:off x="3206750" y="5842000"/>
            <a:ext cx="2730500" cy="6477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0160">
            <a:solidFill>
              <a:srgbClr val="FFC46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19" name="[okpi2_icon]"/>
          <p:cNvSpPr/>
          <p:nvPr/>
        </p:nvSpPr>
        <p:spPr>
          <a:xfrm>
            <a:off x="3321050" y="5937250"/>
            <a:ext cx="45720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FFBF6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20" name="Connector 119"/>
          <p:cNvCxnSpPr/>
          <p:nvPr/>
        </p:nvCxnSpPr>
        <p:spPr>
          <a:xfrm>
            <a:off x="3449066" y="6165850"/>
            <a:ext cx="201168" cy="0"/>
          </a:xfrm>
          <a:prstGeom prst="line">
            <a:avLst/>
          </a:prstGeom>
          <a:ln w="11430">
            <a:solidFill>
              <a:srgbClr val="FFBF6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Connector 120"/>
          <p:cNvCxnSpPr/>
          <p:nvPr/>
        </p:nvCxnSpPr>
        <p:spPr>
          <a:xfrm>
            <a:off x="3549650" y="6065265"/>
            <a:ext cx="0" cy="201169"/>
          </a:xfrm>
          <a:prstGeom prst="line">
            <a:avLst/>
          </a:prstGeom>
          <a:ln w="11430">
            <a:solidFill>
              <a:srgbClr val="FFBF6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2" name="[okpi2_metric]"/>
          <p:cNvSpPr txBox="1"/>
          <p:nvPr/>
        </p:nvSpPr>
        <p:spPr>
          <a:xfrm>
            <a:off x="3879850" y="5952109"/>
            <a:ext cx="800100" cy="402082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400" b="1" i="0" lang="zh-CN" altLang="zh-CN">
                <a:solidFill>
                  <a:srgbClr val="FF8A00"/>
                </a:solidFill>
                <a:latin typeface="Microsoft YaHei"/>
                <a:ea typeface="Microsoft YaHei"/>
                <a:cs typeface="Microsoft YaHei"/>
              </a:rPr>
              <a:t>-42%</a:t>
            </a:r>
          </a:p>
        </p:txBody>
      </p:sp>
      <p:sp>
        <p:nvSpPr>
          <p:cNvPr id="123" name="[okpi2_title]"/>
          <p:cNvSpPr txBox="1"/>
          <p:nvPr/>
        </p:nvSpPr>
        <p:spPr>
          <a:xfrm>
            <a:off x="4718050" y="5981700"/>
            <a:ext cx="1117600" cy="1905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8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恢复时长缩短</a:t>
            </a:r>
          </a:p>
        </p:txBody>
      </p:sp>
      <p:sp>
        <p:nvSpPr>
          <p:cNvPr id="124" name="[okpi2_sub]"/>
          <p:cNvSpPr txBox="1"/>
          <p:nvPr/>
        </p:nvSpPr>
        <p:spPr>
          <a:xfrm>
            <a:off x="4718050" y="6197600"/>
            <a:ext cx="1117600" cy="1651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19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较基线方案</a:t>
            </a:r>
          </a:p>
        </p:txBody>
      </p:sp>
      <p:sp>
        <p:nvSpPr>
          <p:cNvPr id="125" name="Rounded Rectangle 124"/>
          <p:cNvSpPr/>
          <p:nvPr/>
        </p:nvSpPr>
        <p:spPr>
          <a:xfrm>
            <a:off x="6096000" y="5842000"/>
            <a:ext cx="2730500" cy="6477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0160">
            <a:solidFill>
              <a:srgbClr val="FFC46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26" name="[okpi3_icon]"/>
          <p:cNvSpPr/>
          <p:nvPr/>
        </p:nvSpPr>
        <p:spPr>
          <a:xfrm>
            <a:off x="6210300" y="5937250"/>
            <a:ext cx="45720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FFBF6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27" name="Connector 126"/>
          <p:cNvCxnSpPr/>
          <p:nvPr/>
        </p:nvCxnSpPr>
        <p:spPr>
          <a:xfrm>
            <a:off x="6338316" y="6165850"/>
            <a:ext cx="201168" cy="0"/>
          </a:xfrm>
          <a:prstGeom prst="line">
            <a:avLst/>
          </a:prstGeom>
          <a:ln w="11430">
            <a:solidFill>
              <a:srgbClr val="FFBF6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8" name="Connector 127"/>
          <p:cNvCxnSpPr/>
          <p:nvPr/>
        </p:nvCxnSpPr>
        <p:spPr>
          <a:xfrm>
            <a:off x="6438900" y="6065265"/>
            <a:ext cx="0" cy="201169"/>
          </a:xfrm>
          <a:prstGeom prst="line">
            <a:avLst/>
          </a:prstGeom>
          <a:ln w="11430">
            <a:solidFill>
              <a:srgbClr val="FFBF6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9" name="[okpi3_metric]"/>
          <p:cNvSpPr txBox="1"/>
          <p:nvPr/>
        </p:nvSpPr>
        <p:spPr>
          <a:xfrm>
            <a:off x="6769100" y="5952109"/>
            <a:ext cx="800100" cy="402082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400" b="1" i="0" lang="zh-CN" altLang="zh-CN">
                <a:solidFill>
                  <a:srgbClr val="FF8A00"/>
                </a:solidFill>
                <a:latin typeface="Microsoft YaHei"/>
                <a:ea typeface="Microsoft YaHei"/>
                <a:cs typeface="Microsoft YaHei"/>
              </a:rPr>
              <a:t>-31%</a:t>
            </a:r>
          </a:p>
        </p:txBody>
      </p:sp>
      <p:sp>
        <p:nvSpPr>
          <p:cNvPr id="130" name="[okpi3_title]"/>
          <p:cNvSpPr txBox="1"/>
          <p:nvPr/>
        </p:nvSpPr>
        <p:spPr>
          <a:xfrm>
            <a:off x="7607300" y="5981700"/>
            <a:ext cx="1117600" cy="1905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8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算力空转降低</a:t>
            </a:r>
          </a:p>
        </p:txBody>
      </p:sp>
      <p:sp>
        <p:nvSpPr>
          <p:cNvPr id="131" name="[okpi3_sub]"/>
          <p:cNvSpPr txBox="1"/>
          <p:nvPr/>
        </p:nvSpPr>
        <p:spPr>
          <a:xfrm>
            <a:off x="7607300" y="6197600"/>
            <a:ext cx="1117600" cy="1651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19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资源利用率提升</a:t>
            </a:r>
          </a:p>
        </p:txBody>
      </p:sp>
      <p:sp>
        <p:nvSpPr>
          <p:cNvPr id="132" name="Rounded Rectangle 131"/>
          <p:cNvSpPr/>
          <p:nvPr/>
        </p:nvSpPr>
        <p:spPr>
          <a:xfrm>
            <a:off x="8985250" y="5842000"/>
            <a:ext cx="2730500" cy="6477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0160">
            <a:solidFill>
              <a:srgbClr val="FFC46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33" name="[okpi4_icon]"/>
          <p:cNvSpPr/>
          <p:nvPr/>
        </p:nvSpPr>
        <p:spPr>
          <a:xfrm>
            <a:off x="9099550" y="5937250"/>
            <a:ext cx="457200" cy="4572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1430">
            <a:solidFill>
              <a:srgbClr val="FFBF6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34" name="Connector 133"/>
          <p:cNvCxnSpPr/>
          <p:nvPr/>
        </p:nvCxnSpPr>
        <p:spPr>
          <a:xfrm>
            <a:off x="9227566" y="6165850"/>
            <a:ext cx="201168" cy="0"/>
          </a:xfrm>
          <a:prstGeom prst="line">
            <a:avLst/>
          </a:prstGeom>
          <a:ln w="11430">
            <a:solidFill>
              <a:srgbClr val="FFBF6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Connector 134"/>
          <p:cNvCxnSpPr/>
          <p:nvPr/>
        </p:nvCxnSpPr>
        <p:spPr>
          <a:xfrm>
            <a:off x="9328150" y="6065265"/>
            <a:ext cx="0" cy="201169"/>
          </a:xfrm>
          <a:prstGeom prst="line">
            <a:avLst/>
          </a:prstGeom>
          <a:ln w="11430">
            <a:solidFill>
              <a:srgbClr val="FFBF6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6" name="[okpi4_metric]"/>
          <p:cNvSpPr txBox="1"/>
          <p:nvPr/>
        </p:nvSpPr>
        <p:spPr>
          <a:xfrm>
            <a:off x="9658350" y="5952109"/>
            <a:ext cx="800100" cy="402082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400" b="1" i="0" lang="zh-CN" altLang="zh-CN">
                <a:solidFill>
                  <a:srgbClr val="FF8A00"/>
                </a:solidFill>
                <a:latin typeface="Microsoft YaHei"/>
                <a:ea typeface="Microsoft YaHei"/>
                <a:cs typeface="Microsoft YaHei"/>
              </a:rPr>
              <a:t>100%</a:t>
            </a:r>
          </a:p>
        </p:txBody>
      </p:sp>
      <p:sp>
        <p:nvSpPr>
          <p:cNvPr id="137" name="[okpi4_title]"/>
          <p:cNvSpPr txBox="1"/>
          <p:nvPr/>
        </p:nvSpPr>
        <p:spPr>
          <a:xfrm>
            <a:off x="10496550" y="5981700"/>
            <a:ext cx="1117600" cy="1905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8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审计覆盖率</a:t>
            </a:r>
          </a:p>
        </p:txBody>
      </p:sp>
      <p:sp>
        <p:nvSpPr>
          <p:cNvPr id="138" name="[okpi4_sub]"/>
          <p:cNvSpPr txBox="1"/>
          <p:nvPr/>
        </p:nvSpPr>
        <p:spPr>
          <a:xfrm>
            <a:off x="10496550" y="6197600"/>
            <a:ext cx="1117600" cy="165100"/>
          </a:xfrm>
          <a:prstGeom prst="rect">
            <a:avLst/>
          </a:prstGeom>
          <a:noFill/>
        </p:spPr>
        <p:txBody>
          <a:bodyPr wrap="non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19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决策可追溯可复盘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