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盘古大模型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盘古大模型: 1 个 L0 基座辐射 6 大行业场景, 定制成本下降 90%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 flipH="1" flipV="1">
            <a:off x="4254500" y="1784350"/>
            <a:ext cx="1841500" cy="1485900"/>
          </a:xfrm>
          <a:prstGeom prst="line">
            <a:avLst/>
          </a:prstGeom>
          <a:ln w="1524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 flipV="1">
            <a:off x="6096000" y="1784350"/>
            <a:ext cx="1841500" cy="1485900"/>
          </a:xfrm>
          <a:prstGeom prst="line">
            <a:avLst/>
          </a:prstGeom>
          <a:ln w="1524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6096000" y="3270250"/>
            <a:ext cx="3683000" cy="0"/>
          </a:xfrm>
          <a:prstGeom prst="line">
            <a:avLst/>
          </a:prstGeom>
          <a:ln w="1524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6096000" y="3270250"/>
            <a:ext cx="1841500" cy="1485900"/>
          </a:xfrm>
          <a:prstGeom prst="line">
            <a:avLst/>
          </a:prstGeom>
          <a:ln w="1524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 flipH="1">
            <a:off x="4254500" y="3270250"/>
            <a:ext cx="1841500" cy="1485900"/>
          </a:xfrm>
          <a:prstGeom prst="line">
            <a:avLst/>
          </a:prstGeom>
          <a:ln w="1524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H="1">
            <a:off x="2413000" y="3270250"/>
            <a:ext cx="3683000" cy="0"/>
          </a:xfrm>
          <a:prstGeom prst="line">
            <a:avLst/>
          </a:prstGeom>
          <a:ln w="1524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4984750" y="2159000"/>
            <a:ext cx="2222500" cy="2222500"/>
          </a:xfrm>
          <a:prstGeom prst="ellipse">
            <a:avLst/>
          </a:prstGeom>
          <a:noFill/>
          <a:ln w="12700">
            <a:solidFill>
              <a:srgbClr val="2E75B6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3" name="Oval 12"/>
          <p:cNvSpPr/>
          <p:nvPr/>
        </p:nvSpPr>
        <p:spPr>
          <a:xfrm>
            <a:off x="5111750" y="2286000"/>
            <a:ext cx="1968500" cy="1968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4" name="Rectangle 13"/>
          <p:cNvSpPr/>
          <p:nvPr/>
        </p:nvSpPr>
        <p:spPr>
          <a:xfrm>
            <a:off x="6000750" y="2508250"/>
            <a:ext cx="190500" cy="190500"/>
          </a:xfrm>
          <a:prstGeom prst="rect">
            <a:avLst/>
          </a:prstGeom>
          <a:solidFill>
            <a:srgbClr val="FFFFFF"/>
          </a:solidFill>
          <a:ln w="1778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Rectangle 14"/>
          <p:cNvSpPr/>
          <p:nvPr/>
        </p:nvSpPr>
        <p:spPr>
          <a:xfrm>
            <a:off x="6051550" y="2559050"/>
            <a:ext cx="88900" cy="88900"/>
          </a:xfrm>
          <a:prstGeom prst="rect">
            <a:avLst/>
          </a:prstGeom>
          <a:solidFill>
            <a:srgbClr val="DEEAF6"/>
          </a:solidFill>
          <a:ln w="1016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6" name="Connector 15"/>
          <p:cNvCxnSpPr/>
          <p:nvPr/>
        </p:nvCxnSpPr>
        <p:spPr>
          <a:xfrm>
            <a:off x="6032500" y="2463800"/>
            <a:ext cx="0" cy="4445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032500" y="2698750"/>
            <a:ext cx="0" cy="4445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5956300" y="2540000"/>
            <a:ext cx="44450" cy="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6191250" y="2540000"/>
            <a:ext cx="44450" cy="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6096000" y="2463800"/>
            <a:ext cx="0" cy="4445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6096000" y="2698750"/>
            <a:ext cx="0" cy="4445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5956300" y="2603500"/>
            <a:ext cx="44450" cy="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6191250" y="2603500"/>
            <a:ext cx="44450" cy="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6159500" y="2463800"/>
            <a:ext cx="0" cy="4445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6159500" y="2698750"/>
            <a:ext cx="0" cy="4445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5956300" y="2667000"/>
            <a:ext cx="44450" cy="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6191250" y="2667000"/>
            <a:ext cx="44450" cy="0"/>
          </a:xfrm>
          <a:prstGeom prst="line">
            <a:avLst/>
          </a:prstGeom>
          <a:ln w="1143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[core_name]"/>
          <p:cNvSpPr txBox="1"/>
          <p:nvPr/>
        </p:nvSpPr>
        <p:spPr>
          <a:xfrm>
            <a:off x="5207000" y="2794000"/>
            <a:ext cx="17780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盘古大模型 5.0</a:t>
            </a:r>
          </a:p>
        </p:txBody>
      </p:sp>
      <p:sp>
        <p:nvSpPr>
          <p:cNvPr id="29" name="[core_sub]"/>
          <p:cNvSpPr txBox="1"/>
          <p:nvPr/>
        </p:nvSpPr>
        <p:spPr>
          <a:xfrm>
            <a:off x="5207000" y="3111500"/>
            <a:ext cx="17780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L0 基座+L1 行业+L2 场景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三层解耦架构</a:t>
            </a:r>
          </a:p>
        </p:txBody>
      </p:sp>
      <p:sp>
        <p:nvSpPr>
          <p:cNvPr id="30" name="Hexagon 29"/>
          <p:cNvSpPr/>
          <p:nvPr/>
        </p:nvSpPr>
        <p:spPr>
          <a:xfrm>
            <a:off x="3429000" y="1054100"/>
            <a:ext cx="1651000" cy="1460500"/>
          </a:xfrm>
          <a:prstGeom prst="hexagon">
            <a:avLst/>
          </a:prstGeom>
          <a:solidFill>
            <a:srgbClr val="DEEAF6"/>
          </a:solidFill>
          <a:ln w="1905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TextBox 30"/>
          <p:cNvSpPr txBox="1"/>
          <p:nvPr/>
        </p:nvSpPr>
        <p:spPr>
          <a:xfrm>
            <a:off x="4040187" y="1075817"/>
            <a:ext cx="428625" cy="464566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⚙</a:t>
            </a:r>
          </a:p>
        </p:txBody>
      </p:sp>
      <p:sp>
        <p:nvSpPr>
          <p:cNvPr id="32" name="[sat1_name]"/>
          <p:cNvSpPr txBox="1"/>
          <p:nvPr/>
        </p:nvSpPr>
        <p:spPr>
          <a:xfrm>
            <a:off x="3619500" y="1498917"/>
            <a:ext cx="1270000" cy="227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智能矿山</a:t>
            </a:r>
          </a:p>
        </p:txBody>
      </p:sp>
      <p:sp>
        <p:nvSpPr>
          <p:cNvPr id="33" name="[sat1_desc]"/>
          <p:cNvSpPr txBox="1"/>
          <p:nvPr/>
        </p:nvSpPr>
        <p:spPr>
          <a:xfrm>
            <a:off x="3594100" y="1733550"/>
            <a:ext cx="1320800" cy="495299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掘进-主运-洗选全流程 AI 化, 井下作业人员减少 30%</a:t>
            </a:r>
          </a:p>
        </p:txBody>
      </p:sp>
      <p:sp>
        <p:nvSpPr>
          <p:cNvPr id="34" name="Hexagon 33"/>
          <p:cNvSpPr/>
          <p:nvPr/>
        </p:nvSpPr>
        <p:spPr>
          <a:xfrm>
            <a:off x="7112000" y="1054100"/>
            <a:ext cx="1651000" cy="1460500"/>
          </a:xfrm>
          <a:prstGeom prst="hexagon">
            <a:avLst/>
          </a:prstGeom>
          <a:solidFill>
            <a:srgbClr val="DEEAF6"/>
          </a:solidFill>
          <a:ln w="1905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TextBox 34"/>
          <p:cNvSpPr txBox="1"/>
          <p:nvPr/>
        </p:nvSpPr>
        <p:spPr>
          <a:xfrm>
            <a:off x="7718425" y="1075817"/>
            <a:ext cx="438150" cy="464566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☁</a:t>
            </a:r>
          </a:p>
        </p:txBody>
      </p:sp>
      <p:sp>
        <p:nvSpPr>
          <p:cNvPr id="36" name="[sat2_name]"/>
          <p:cNvSpPr txBox="1"/>
          <p:nvPr/>
        </p:nvSpPr>
        <p:spPr>
          <a:xfrm>
            <a:off x="7302500" y="1498917"/>
            <a:ext cx="1270000" cy="227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气象预报</a:t>
            </a:r>
          </a:p>
        </p:txBody>
      </p:sp>
      <p:sp>
        <p:nvSpPr>
          <p:cNvPr id="37" name="[sat2_desc]"/>
          <p:cNvSpPr txBox="1"/>
          <p:nvPr/>
        </p:nvSpPr>
        <p:spPr>
          <a:xfrm>
            <a:off x="7277100" y="1733550"/>
            <a:ext cx="1320800" cy="495299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 小时级临近预报, 台风路径预测精度超传统数值模式</a:t>
            </a:r>
          </a:p>
        </p:txBody>
      </p:sp>
      <p:sp>
        <p:nvSpPr>
          <p:cNvPr id="38" name="Hexagon 37"/>
          <p:cNvSpPr/>
          <p:nvPr/>
        </p:nvSpPr>
        <p:spPr>
          <a:xfrm>
            <a:off x="8953500" y="2540000"/>
            <a:ext cx="1651000" cy="1460500"/>
          </a:xfrm>
          <a:prstGeom prst="hexagon">
            <a:avLst/>
          </a:prstGeom>
          <a:solidFill>
            <a:srgbClr val="DEEAF6"/>
          </a:solidFill>
          <a:ln w="1905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9" name="Oval 38"/>
          <p:cNvSpPr/>
          <p:nvPr/>
        </p:nvSpPr>
        <p:spPr>
          <a:xfrm>
            <a:off x="9639300" y="2673350"/>
            <a:ext cx="279400" cy="279400"/>
          </a:xfrm>
          <a:prstGeom prst="ellipse">
            <a:avLst/>
          </a:prstGeom>
          <a:noFill/>
          <a:ln w="1651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Oval 39"/>
          <p:cNvSpPr/>
          <p:nvPr/>
        </p:nvSpPr>
        <p:spPr>
          <a:xfrm>
            <a:off x="9692385" y="2726436"/>
            <a:ext cx="173228" cy="173228"/>
          </a:xfrm>
          <a:prstGeom prst="ellipse">
            <a:avLst/>
          </a:prstGeom>
          <a:noFill/>
          <a:ln w="1651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1" name="Oval 40"/>
          <p:cNvSpPr/>
          <p:nvPr/>
        </p:nvSpPr>
        <p:spPr>
          <a:xfrm>
            <a:off x="9739883" y="2773934"/>
            <a:ext cx="78232" cy="78232"/>
          </a:xfrm>
          <a:prstGeom prst="ellipse">
            <a:avLst/>
          </a:prstGeom>
          <a:noFill/>
          <a:ln w="1651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2" name="[sat3_name]"/>
          <p:cNvSpPr txBox="1"/>
          <p:nvPr/>
        </p:nvSpPr>
        <p:spPr>
          <a:xfrm>
            <a:off x="9144000" y="2984817"/>
            <a:ext cx="1270000" cy="227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药物研发</a:t>
            </a:r>
          </a:p>
        </p:txBody>
      </p:sp>
      <p:sp>
        <p:nvSpPr>
          <p:cNvPr id="43" name="[sat3_desc]"/>
          <p:cNvSpPr txBox="1"/>
          <p:nvPr/>
        </p:nvSpPr>
        <p:spPr>
          <a:xfrm>
            <a:off x="9118600" y="3219450"/>
            <a:ext cx="1320800" cy="495299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先导药物筛选周期由数月缩短至 1 周, 成本降 70%</a:t>
            </a:r>
          </a:p>
        </p:txBody>
      </p:sp>
      <p:sp>
        <p:nvSpPr>
          <p:cNvPr id="44" name="Hexagon 43"/>
          <p:cNvSpPr/>
          <p:nvPr/>
        </p:nvSpPr>
        <p:spPr>
          <a:xfrm>
            <a:off x="7112000" y="4025900"/>
            <a:ext cx="1651000" cy="1460500"/>
          </a:xfrm>
          <a:prstGeom prst="hexagon">
            <a:avLst/>
          </a:prstGeom>
          <a:solidFill>
            <a:srgbClr val="DEEAF6"/>
          </a:solidFill>
          <a:ln w="1905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5" name="Hexagon 44"/>
          <p:cNvSpPr/>
          <p:nvPr/>
        </p:nvSpPr>
        <p:spPr>
          <a:xfrm rot="5400000">
            <a:off x="7797800" y="4159249"/>
            <a:ext cx="240284" cy="279400"/>
          </a:xfrm>
          <a:prstGeom prst="hexagon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TextBox 45"/>
          <p:cNvSpPr txBox="1"/>
          <p:nvPr/>
        </p:nvSpPr>
        <p:spPr>
          <a:xfrm>
            <a:off x="7797800" y="4159249"/>
            <a:ext cx="240284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47" name="[sat4_name]"/>
          <p:cNvSpPr txBox="1"/>
          <p:nvPr/>
        </p:nvSpPr>
        <p:spPr>
          <a:xfrm>
            <a:off x="7302500" y="4470717"/>
            <a:ext cx="1270000" cy="227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金融风控</a:t>
            </a:r>
          </a:p>
        </p:txBody>
      </p:sp>
      <p:sp>
        <p:nvSpPr>
          <p:cNvPr id="48" name="[sat4_desc]"/>
          <p:cNvSpPr txBox="1"/>
          <p:nvPr/>
        </p:nvSpPr>
        <p:spPr>
          <a:xfrm>
            <a:off x="7234998" y="4704524"/>
            <a:ext cx="1405001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风控报告自动生成, 单据审核处理效率提升 9 倍</a:t>
            </a:r>
          </a:p>
        </p:txBody>
      </p:sp>
      <p:sp>
        <p:nvSpPr>
          <p:cNvPr id="49" name="Hexagon 48"/>
          <p:cNvSpPr/>
          <p:nvPr/>
        </p:nvSpPr>
        <p:spPr>
          <a:xfrm>
            <a:off x="3429000" y="4025900"/>
            <a:ext cx="1651000" cy="1460500"/>
          </a:xfrm>
          <a:prstGeom prst="hexagon">
            <a:avLst/>
          </a:prstGeom>
          <a:solidFill>
            <a:srgbClr val="DEEAF6"/>
          </a:solidFill>
          <a:ln w="1905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TextBox 49"/>
          <p:cNvSpPr txBox="1"/>
          <p:nvPr/>
        </p:nvSpPr>
        <p:spPr>
          <a:xfrm>
            <a:off x="3971925" y="4069778"/>
            <a:ext cx="565150" cy="43294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⚡</a:t>
            </a:r>
          </a:p>
        </p:txBody>
      </p:sp>
      <p:sp>
        <p:nvSpPr>
          <p:cNvPr id="51" name="[sat5_name]"/>
          <p:cNvSpPr txBox="1"/>
          <p:nvPr/>
        </p:nvSpPr>
        <p:spPr>
          <a:xfrm>
            <a:off x="3619500" y="4470717"/>
            <a:ext cx="1270000" cy="227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智能制造</a:t>
            </a:r>
          </a:p>
        </p:txBody>
      </p:sp>
      <p:sp>
        <p:nvSpPr>
          <p:cNvPr id="52" name="[sat5_desc]"/>
          <p:cNvSpPr txBox="1"/>
          <p:nvPr/>
        </p:nvSpPr>
        <p:spPr>
          <a:xfrm>
            <a:off x="3594100" y="4705350"/>
            <a:ext cx="1320800" cy="495299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千变量排产求解 10 分钟出最优解, 产线利用率 +15%</a:t>
            </a:r>
          </a:p>
        </p:txBody>
      </p:sp>
      <p:sp>
        <p:nvSpPr>
          <p:cNvPr id="53" name="Hexagon 52"/>
          <p:cNvSpPr/>
          <p:nvPr/>
        </p:nvSpPr>
        <p:spPr>
          <a:xfrm>
            <a:off x="1587500" y="2540000"/>
            <a:ext cx="1651000" cy="1460500"/>
          </a:xfrm>
          <a:prstGeom prst="hexagon">
            <a:avLst/>
          </a:prstGeom>
          <a:solidFill>
            <a:srgbClr val="DEEAF6"/>
          </a:solidFill>
          <a:ln w="1905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Oval 53"/>
          <p:cNvSpPr/>
          <p:nvPr/>
        </p:nvSpPr>
        <p:spPr>
          <a:xfrm>
            <a:off x="2381250" y="266700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Oval 54"/>
          <p:cNvSpPr/>
          <p:nvPr/>
        </p:nvSpPr>
        <p:spPr>
          <a:xfrm>
            <a:off x="2266950" y="287020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6" name="Oval 55"/>
          <p:cNvSpPr/>
          <p:nvPr/>
        </p:nvSpPr>
        <p:spPr>
          <a:xfrm>
            <a:off x="2495550" y="287020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7" name="Connector 56"/>
          <p:cNvCxnSpPr/>
          <p:nvPr/>
        </p:nvCxnSpPr>
        <p:spPr>
          <a:xfrm flipH="1">
            <a:off x="2298700" y="2698750"/>
            <a:ext cx="114300" cy="203200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 57"/>
          <p:cNvCxnSpPr/>
          <p:nvPr/>
        </p:nvCxnSpPr>
        <p:spPr>
          <a:xfrm>
            <a:off x="2413000" y="2698750"/>
            <a:ext cx="114300" cy="203200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Connector 58"/>
          <p:cNvCxnSpPr/>
          <p:nvPr/>
        </p:nvCxnSpPr>
        <p:spPr>
          <a:xfrm>
            <a:off x="2298700" y="2901950"/>
            <a:ext cx="228600" cy="0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[sat6_name]"/>
          <p:cNvSpPr txBox="1"/>
          <p:nvPr/>
        </p:nvSpPr>
        <p:spPr>
          <a:xfrm>
            <a:off x="1778000" y="2984817"/>
            <a:ext cx="1270000" cy="22796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铁路检测</a:t>
            </a:r>
          </a:p>
        </p:txBody>
      </p:sp>
      <p:sp>
        <p:nvSpPr>
          <p:cNvPr id="61" name="[sat6_desc]"/>
          <p:cNvSpPr txBox="1"/>
          <p:nvPr/>
        </p:nvSpPr>
        <p:spPr>
          <a:xfrm>
            <a:off x="1752600" y="3219450"/>
            <a:ext cx="1320800" cy="495299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TFDS 货车故障图像识别准确率 99.8%, 替代人工看图</a:t>
            </a:r>
          </a:p>
        </p:txBody>
      </p:sp>
      <p:sp>
        <p:nvSpPr>
          <p:cNvPr id="62" name="[method_title]"/>
          <p:cNvSpPr txBox="1"/>
          <p:nvPr/>
        </p:nvSpPr>
        <p:spPr>
          <a:xfrm>
            <a:off x="5143500" y="882142"/>
            <a:ext cx="1905000" cy="20421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规模复制方法论</a:t>
            </a:r>
          </a:p>
        </p:txBody>
      </p:sp>
      <p:sp>
        <p:nvSpPr>
          <p:cNvPr id="63" name="[method_bullets]"/>
          <p:cNvSpPr txBox="1"/>
          <p:nvPr/>
        </p:nvSpPr>
        <p:spPr>
          <a:xfrm>
            <a:off x="5219700" y="1092200"/>
            <a:ext cx="1778000" cy="762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• L0: 千亿参数通用基座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• L1: 行业语料增量精调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• L2: 场景轻量化适配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• 工具链低代码快速交付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5219700" y="4521200"/>
            <a:ext cx="1752600" cy="292100"/>
          </a:xfrm>
          <a:prstGeom prst="roundRect">
            <a:avLst/>
          </a:prstGeom>
          <a:solidFill>
            <a:srgbClr val="DEEAF6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5" name="[path_step1]"/>
          <p:cNvSpPr txBox="1"/>
          <p:nvPr/>
        </p:nvSpPr>
        <p:spPr>
          <a:xfrm>
            <a:off x="5219700" y="4521200"/>
            <a:ext cx="17526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场景准入: 价值数据双评估</a:t>
            </a:r>
          </a:p>
        </p:txBody>
      </p:sp>
      <p:cxnSp>
        <p:nvCxnSpPr>
          <p:cNvPr id="66" name="Connector 65"/>
          <p:cNvCxnSpPr/>
          <p:nvPr/>
        </p:nvCxnSpPr>
        <p:spPr>
          <a:xfrm>
            <a:off x="6096000" y="4813300"/>
            <a:ext cx="0" cy="127000"/>
          </a:xfrm>
          <a:prstGeom prst="line">
            <a:avLst/>
          </a:prstGeom>
          <a:ln w="1778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Rounded Rectangle 66"/>
          <p:cNvSpPr/>
          <p:nvPr/>
        </p:nvSpPr>
        <p:spPr>
          <a:xfrm>
            <a:off x="5219700" y="4940300"/>
            <a:ext cx="1752600" cy="292100"/>
          </a:xfrm>
          <a:prstGeom prst="roundRect">
            <a:avLst/>
          </a:prstGeom>
          <a:solidFill>
            <a:srgbClr val="DEEAF6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8" name="[path_step2]"/>
          <p:cNvSpPr txBox="1"/>
          <p:nvPr/>
        </p:nvSpPr>
        <p:spPr>
          <a:xfrm>
            <a:off x="5219700" y="4940300"/>
            <a:ext cx="17526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行业精调: 语料治理增量训练</a:t>
            </a:r>
          </a:p>
        </p:txBody>
      </p:sp>
      <p:cxnSp>
        <p:nvCxnSpPr>
          <p:cNvPr id="69" name="Connector 68"/>
          <p:cNvCxnSpPr/>
          <p:nvPr/>
        </p:nvCxnSpPr>
        <p:spPr>
          <a:xfrm>
            <a:off x="6096000" y="5232400"/>
            <a:ext cx="0" cy="127000"/>
          </a:xfrm>
          <a:prstGeom prst="line">
            <a:avLst/>
          </a:prstGeom>
          <a:ln w="1778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ounded Rectangle 69"/>
          <p:cNvSpPr/>
          <p:nvPr/>
        </p:nvSpPr>
        <p:spPr>
          <a:xfrm>
            <a:off x="5219700" y="5359400"/>
            <a:ext cx="1752600" cy="292100"/>
          </a:xfrm>
          <a:prstGeom prst="roundRect">
            <a:avLst/>
          </a:prstGeom>
          <a:solidFill>
            <a:srgbClr val="DEEAF6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1" name="[path_step3]"/>
          <p:cNvSpPr txBox="1"/>
          <p:nvPr/>
        </p:nvSpPr>
        <p:spPr>
          <a:xfrm>
            <a:off x="5219700" y="5359400"/>
            <a:ext cx="17526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规模复制: 模板化交付≤2周</a:t>
            </a:r>
          </a:p>
        </p:txBody>
      </p:sp>
      <p:sp>
        <p:nvSpPr>
          <p:cNvPr id="72" name="[support_title]"/>
          <p:cNvSpPr txBox="1"/>
          <p:nvPr/>
        </p:nvSpPr>
        <p:spPr>
          <a:xfrm>
            <a:off x="533400" y="4158741"/>
            <a:ext cx="1587500" cy="204215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规模复制三保障</a:t>
            </a:r>
          </a:p>
        </p:txBody>
      </p:sp>
      <p:sp>
        <p:nvSpPr>
          <p:cNvPr id="73" name="[support_bullets]"/>
          <p:cNvSpPr txBox="1"/>
          <p:nvPr/>
        </p:nvSpPr>
        <p:spPr>
          <a:xfrm>
            <a:off x="533400" y="4368800"/>
            <a:ext cx="1587500" cy="7493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规模复制由三重保障托底: 200 余人专业服务团队负责驻场交付, 行业语料经合规体系全程治理, 伙伴生态联合交付并持续沉淀场景模板资产。</a:t>
            </a:r>
          </a:p>
        </p:txBody>
      </p:sp>
      <p:sp>
        <p:nvSpPr>
          <p:cNvPr id="74" name="[growth_chart_title]"/>
          <p:cNvSpPr txBox="1"/>
          <p:nvPr/>
        </p:nvSpPr>
        <p:spPr>
          <a:xfrm>
            <a:off x="10287000" y="4102099"/>
            <a:ext cx="1524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复制场景数 (个)</a:t>
            </a:r>
          </a:p>
        </p:txBody>
      </p:sp>
      <p:cxnSp>
        <p:nvCxnSpPr>
          <p:cNvPr id="75" name="Connector 74"/>
          <p:cNvCxnSpPr/>
          <p:nvPr/>
        </p:nvCxnSpPr>
        <p:spPr>
          <a:xfrm>
            <a:off x="10325100" y="5118100"/>
            <a:ext cx="14224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10467340" y="4932172"/>
            <a:ext cx="237066" cy="185928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7" name="TextBox 76"/>
          <p:cNvSpPr txBox="1"/>
          <p:nvPr/>
        </p:nvSpPr>
        <p:spPr>
          <a:xfrm>
            <a:off x="10348806" y="4746688"/>
            <a:ext cx="474133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120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348806" y="5156200"/>
            <a:ext cx="474133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2024</a:t>
            </a:r>
          </a:p>
        </p:txBody>
      </p:sp>
      <p:sp>
        <p:nvSpPr>
          <p:cNvPr id="79" name="Rectangle 78"/>
          <p:cNvSpPr/>
          <p:nvPr/>
        </p:nvSpPr>
        <p:spPr>
          <a:xfrm>
            <a:off x="10941473" y="4715256"/>
            <a:ext cx="237066" cy="402844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0" name="TextBox 79"/>
          <p:cNvSpPr txBox="1"/>
          <p:nvPr/>
        </p:nvSpPr>
        <p:spPr>
          <a:xfrm>
            <a:off x="10822940" y="4529772"/>
            <a:ext cx="474133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260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0822940" y="5156200"/>
            <a:ext cx="474133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2025</a:t>
            </a:r>
          </a:p>
        </p:txBody>
      </p:sp>
      <p:sp>
        <p:nvSpPr>
          <p:cNvPr id="82" name="Rectangle 81"/>
          <p:cNvSpPr/>
          <p:nvPr/>
        </p:nvSpPr>
        <p:spPr>
          <a:xfrm>
            <a:off x="11415606" y="4498340"/>
            <a:ext cx="237066" cy="619759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3" name="TextBox 82"/>
          <p:cNvSpPr txBox="1"/>
          <p:nvPr/>
        </p:nvSpPr>
        <p:spPr>
          <a:xfrm>
            <a:off x="11297073" y="4312856"/>
            <a:ext cx="474133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400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1297073" y="5156200"/>
            <a:ext cx="474133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2026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508000" y="952500"/>
            <a:ext cx="1333500" cy="3556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86" name="Connector 85"/>
          <p:cNvCxnSpPr/>
          <p:nvPr/>
        </p:nvCxnSpPr>
        <p:spPr>
          <a:xfrm>
            <a:off x="609600" y="1244600"/>
            <a:ext cx="241300" cy="0"/>
          </a:xfrm>
          <a:prstGeom prst="line">
            <a:avLst/>
          </a:prstGeom>
          <a:ln w="15240">
            <a:solidFill>
              <a:srgbClr val="B90A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Connector 86"/>
          <p:cNvCxnSpPr/>
          <p:nvPr/>
        </p:nvCxnSpPr>
        <p:spPr>
          <a:xfrm flipV="1">
            <a:off x="609600" y="1003300"/>
            <a:ext cx="0" cy="241300"/>
          </a:xfrm>
          <a:prstGeom prst="line">
            <a:avLst/>
          </a:prstGeom>
          <a:ln w="15240">
            <a:solidFill>
              <a:srgbClr val="B90A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nector 87"/>
          <p:cNvCxnSpPr/>
          <p:nvPr/>
        </p:nvCxnSpPr>
        <p:spPr>
          <a:xfrm flipV="1">
            <a:off x="631536" y="1036204"/>
            <a:ext cx="197427" cy="175491"/>
          </a:xfrm>
          <a:prstGeom prst="line">
            <a:avLst/>
          </a:prstGeom>
          <a:ln w="2032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[stat1]"/>
          <p:cNvSpPr txBox="1"/>
          <p:nvPr/>
        </p:nvSpPr>
        <p:spPr>
          <a:xfrm>
            <a:off x="889000" y="952500"/>
            <a:ext cx="9144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覆盖行业 30+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508000" y="1435100"/>
            <a:ext cx="1333500" cy="3556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1" name="Oval 90"/>
          <p:cNvSpPr/>
          <p:nvPr/>
        </p:nvSpPr>
        <p:spPr>
          <a:xfrm>
            <a:off x="609600" y="1485900"/>
            <a:ext cx="241300" cy="2413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2" name="TextBox 91"/>
          <p:cNvSpPr txBox="1"/>
          <p:nvPr/>
        </p:nvSpPr>
        <p:spPr>
          <a:xfrm>
            <a:off x="609600" y="1458040"/>
            <a:ext cx="241300" cy="275082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93" name="[stat2]"/>
          <p:cNvSpPr txBox="1"/>
          <p:nvPr/>
        </p:nvSpPr>
        <p:spPr>
          <a:xfrm>
            <a:off x="889000" y="1435100"/>
            <a:ext cx="9144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复制场景 400+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10668000" y="952500"/>
            <a:ext cx="1016000" cy="4064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B90A0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5" name="TextBox 94"/>
          <p:cNvSpPr txBox="1"/>
          <p:nvPr/>
        </p:nvSpPr>
        <p:spPr>
          <a:xfrm>
            <a:off x="10668000" y="952500"/>
            <a:ext cx="10160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×N 规模复制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10350500" y="1485900"/>
            <a:ext cx="1333500" cy="3556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7" name="TextBox 96"/>
          <p:cNvSpPr txBox="1"/>
          <p:nvPr/>
        </p:nvSpPr>
        <p:spPr>
          <a:xfrm>
            <a:off x="10321099" y="1453595"/>
            <a:ext cx="503301" cy="385572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3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⚡</a:t>
            </a:r>
          </a:p>
        </p:txBody>
      </p:sp>
      <p:sp>
        <p:nvSpPr>
          <p:cNvPr id="98" name="[stat3]"/>
          <p:cNvSpPr txBox="1"/>
          <p:nvPr/>
        </p:nvSpPr>
        <p:spPr>
          <a:xfrm>
            <a:off x="10731500" y="1485900"/>
            <a:ext cx="9144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上线周期 -80%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10350500" y="1968500"/>
            <a:ext cx="1333500" cy="3556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0" name="Oval 99"/>
          <p:cNvSpPr/>
          <p:nvPr/>
        </p:nvSpPr>
        <p:spPr>
          <a:xfrm>
            <a:off x="10452100" y="2019300"/>
            <a:ext cx="241300" cy="76777"/>
          </a:xfrm>
          <a:prstGeom prst="ellipse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1" name="Oval 100"/>
          <p:cNvSpPr/>
          <p:nvPr/>
        </p:nvSpPr>
        <p:spPr>
          <a:xfrm>
            <a:off x="10452100" y="2096077"/>
            <a:ext cx="241300" cy="76777"/>
          </a:xfrm>
          <a:prstGeom prst="ellipse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2" name="Oval 101"/>
          <p:cNvSpPr/>
          <p:nvPr/>
        </p:nvSpPr>
        <p:spPr>
          <a:xfrm>
            <a:off x="10452100" y="2172854"/>
            <a:ext cx="241300" cy="76777"/>
          </a:xfrm>
          <a:prstGeom prst="ellipse">
            <a:avLst/>
          </a:prstGeom>
          <a:solidFill>
            <a:srgbClr val="FFFFFF"/>
          </a:solidFill>
          <a:ln w="1524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3" name="[stat4]"/>
          <p:cNvSpPr txBox="1"/>
          <p:nvPr/>
        </p:nvSpPr>
        <p:spPr>
          <a:xfrm>
            <a:off x="10731500" y="1968500"/>
            <a:ext cx="9144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精调语料 10TB+</a:t>
            </a:r>
          </a:p>
        </p:txBody>
      </p:sp>
      <p:sp>
        <p:nvSpPr>
          <p:cNvPr id="104" name="[footnote]"/>
          <p:cNvSpPr txBox="1"/>
          <p:nvPr/>
        </p:nvSpPr>
        <p:spPr>
          <a:xfrm>
            <a:off x="508000" y="5435600"/>
            <a:ext cx="2921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* 基于盘古 5.0, 数据截至 2026H1</a:t>
            </a:r>
          </a:p>
        </p:txBody>
      </p:sp>
      <p:cxnSp>
        <p:nvCxnSpPr>
          <p:cNvPr id="105" name="Connector 104"/>
          <p:cNvCxnSpPr/>
          <p:nvPr/>
        </p:nvCxnSpPr>
        <p:spPr>
          <a:xfrm>
            <a:off x="10541000" y="5537200"/>
            <a:ext cx="381000" cy="0"/>
          </a:xfrm>
          <a:prstGeom prst="line">
            <a:avLst/>
          </a:prstGeom>
          <a:ln w="1524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10960100" y="5448300"/>
            <a:ext cx="7620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能力辐射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381000" y="5816600"/>
            <a:ext cx="11430000" cy="4826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8" name="Rectangle 107"/>
          <p:cNvSpPr/>
          <p:nvPr/>
        </p:nvSpPr>
        <p:spPr>
          <a:xfrm>
            <a:off x="381000" y="5816600"/>
            <a:ext cx="50800" cy="4826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9" name="[value_concl]"/>
          <p:cNvSpPr txBox="1"/>
          <p:nvPr/>
        </p:nvSpPr>
        <p:spPr>
          <a:xfrm>
            <a:off x="584200" y="5816600"/>
            <a:ext cx="86360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一个基座模型 × 行业语料精调 → N 场景规模复制, 单场景定制成本下降 90%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9398000" y="5905500"/>
            <a:ext cx="2222500" cy="3048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1" name="[kpi1]"/>
          <p:cNvSpPr txBox="1"/>
          <p:nvPr/>
        </p:nvSpPr>
        <p:spPr>
          <a:xfrm>
            <a:off x="9398000" y="5905500"/>
            <a:ext cx="22225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单场景定制成本 -90%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