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国产生态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鲲鹏+昇腾自主可控: 芯-硬-软-应用-生态 5 层全栈, 国产化率 3 年提升 10 倍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889000"/>
            <a:ext cx="6350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381000" y="8890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[pyramid_header]"/>
          <p:cNvSpPr txBox="1"/>
          <p:nvPr/>
        </p:nvSpPr>
        <p:spPr>
          <a:xfrm>
            <a:off x="495299" y="889000"/>
            <a:ext cx="6184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全栈自主可控分层体系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" y="5245100"/>
            <a:ext cx="4572000" cy="927100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[tier1_name]"/>
          <p:cNvSpPr txBox="1"/>
          <p:nvPr/>
        </p:nvSpPr>
        <p:spPr>
          <a:xfrm>
            <a:off x="444500" y="5245100"/>
            <a:ext cx="4445000" cy="927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芯片基础 Chips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4953000" y="5708650"/>
            <a:ext cx="279400" cy="0"/>
          </a:xfrm>
          <a:prstGeom prst="line">
            <a:avLst/>
          </a:prstGeom>
          <a:ln w="1270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[tier1_desc]"/>
          <p:cNvSpPr txBox="1"/>
          <p:nvPr/>
        </p:nvSpPr>
        <p:spPr>
          <a:xfrm>
            <a:off x="5270500" y="5295900"/>
            <a:ext cx="1460500" cy="825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鲲鹏 920 + 昇腾 910B 双引擎, 7nm 制程国产化, ARM v8 自研核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62000" y="4267200"/>
            <a:ext cx="3810000" cy="927100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4" name="[tier2_name]"/>
          <p:cNvSpPr txBox="1"/>
          <p:nvPr/>
        </p:nvSpPr>
        <p:spPr>
          <a:xfrm>
            <a:off x="825500" y="4267200"/>
            <a:ext cx="3683000" cy="927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硬件平台 Hardware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4572000" y="4730750"/>
            <a:ext cx="660400" cy="0"/>
          </a:xfrm>
          <a:prstGeom prst="line">
            <a:avLst/>
          </a:prstGeom>
          <a:ln w="1270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[tier2_desc]"/>
          <p:cNvSpPr txBox="1"/>
          <p:nvPr/>
        </p:nvSpPr>
        <p:spPr>
          <a:xfrm>
            <a:off x="5270500" y="4318000"/>
            <a:ext cx="1460500" cy="825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TaiShan 服务器 + Atlas 800/900 系列整机, 适配 ISV 6000+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143000" y="3289300"/>
            <a:ext cx="3048000" cy="9271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8" name="[tier3_name]"/>
          <p:cNvSpPr txBox="1"/>
          <p:nvPr/>
        </p:nvSpPr>
        <p:spPr>
          <a:xfrm>
            <a:off x="1206500" y="3289300"/>
            <a:ext cx="2921000" cy="927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软件栈 Software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4190999" y="3752850"/>
            <a:ext cx="1041401" cy="0"/>
          </a:xfrm>
          <a:prstGeom prst="line">
            <a:avLst/>
          </a:prstGeom>
          <a:ln w="1270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[tier3_desc]"/>
          <p:cNvSpPr txBox="1"/>
          <p:nvPr/>
        </p:nvSpPr>
        <p:spPr>
          <a:xfrm>
            <a:off x="5270500" y="3340100"/>
            <a:ext cx="1460500" cy="825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openEuler / openGauss / MindSpore 全栈开源, 社区开发者 380 万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524000" y="2311400"/>
            <a:ext cx="2286000" cy="9271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2" name="[tier4_name]"/>
          <p:cNvSpPr txBox="1"/>
          <p:nvPr/>
        </p:nvSpPr>
        <p:spPr>
          <a:xfrm>
            <a:off x="1587500" y="2311400"/>
            <a:ext cx="2159000" cy="927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应用层 Applications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3810000" y="2774950"/>
            <a:ext cx="1422400" cy="0"/>
          </a:xfrm>
          <a:prstGeom prst="line">
            <a:avLst/>
          </a:prstGeom>
          <a:ln w="1270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[tier4_desc]"/>
          <p:cNvSpPr txBox="1"/>
          <p:nvPr/>
        </p:nvSpPr>
        <p:spPr>
          <a:xfrm>
            <a:off x="5270500" y="2362200"/>
            <a:ext cx="1460500" cy="825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政企 ERP+OA 全栈替代, 行业大模型 MindIE 已落地 50+ 行业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841500" y="1333500"/>
            <a:ext cx="1651000" cy="9271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6" name="[tier5_name]"/>
          <p:cNvSpPr txBox="1"/>
          <p:nvPr/>
        </p:nvSpPr>
        <p:spPr>
          <a:xfrm>
            <a:off x="1905000" y="1333500"/>
            <a:ext cx="1524000" cy="927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生态共赢 Ecosystem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3492500" y="1797050"/>
            <a:ext cx="1739900" cy="0"/>
          </a:xfrm>
          <a:prstGeom prst="line">
            <a:avLst/>
          </a:prstGeom>
          <a:ln w="1270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[tier5_desc]"/>
          <p:cNvSpPr txBox="1"/>
          <p:nvPr/>
        </p:nvSpPr>
        <p:spPr>
          <a:xfrm>
            <a:off x="5253037" y="1384300"/>
            <a:ext cx="1495425" cy="825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鲲鹏展翅伙伴 5000+, 认证解决方案 1.7 万个, 出口管制无忧</a:t>
            </a:r>
          </a:p>
        </p:txBody>
      </p:sp>
      <p:cxnSp>
        <p:nvCxnSpPr>
          <p:cNvPr id="29" name="Connector 28"/>
          <p:cNvCxnSpPr/>
          <p:nvPr/>
        </p:nvCxnSpPr>
        <p:spPr>
          <a:xfrm flipV="1">
            <a:off x="609600" y="1435100"/>
            <a:ext cx="0" cy="3683000"/>
          </a:xfrm>
          <a:prstGeom prst="line">
            <a:avLst/>
          </a:prstGeom>
          <a:ln w="2540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[axis_label]"/>
          <p:cNvSpPr txBox="1"/>
          <p:nvPr/>
        </p:nvSpPr>
        <p:spPr>
          <a:xfrm>
            <a:off x="660400" y="1778000"/>
            <a:ext cx="304800" cy="1397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自主可控程度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985000" y="889000"/>
            <a:ext cx="4826000" cy="5397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2" name="Rectangle 31"/>
          <p:cNvSpPr/>
          <p:nvPr/>
        </p:nvSpPr>
        <p:spPr>
          <a:xfrm>
            <a:off x="6985000" y="889000"/>
            <a:ext cx="4826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Rectangle 32"/>
          <p:cNvSpPr/>
          <p:nvPr/>
        </p:nvSpPr>
        <p:spPr>
          <a:xfrm>
            <a:off x="6985000" y="8890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TextBox 33"/>
          <p:cNvSpPr txBox="1"/>
          <p:nvPr/>
        </p:nvSpPr>
        <p:spPr>
          <a:xfrm>
            <a:off x="7099300" y="889000"/>
            <a:ext cx="4660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分级解读</a:t>
            </a:r>
          </a:p>
        </p:txBody>
      </p:sp>
      <p:sp>
        <p:nvSpPr>
          <p:cNvPr id="35" name="[reading_bullets]"/>
          <p:cNvSpPr txBox="1"/>
          <p:nvPr/>
        </p:nvSpPr>
        <p:spPr>
          <a:xfrm>
            <a:off x="7175500" y="1333500"/>
            <a:ext cx="4445000" cy="1968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全栈体系遵循自底向上的建设逻辑: 芯片与硬件双层率先夯实, 算力国产化率从 5% 提升至 50%; MindSpore 与昇腾 910B 深度协同调优, 训练效率提升 1.8 倍。应用侧以政企核心系统全栈替代为牵引, 已覆盖 18 大基建行业, 行业大模型落地超过 50 个场景; 生态侧 ISV 数量年增 60%, 解决方案认证周期缩短至 2 周, 并主导欧拉、昇思等 12 项国家标准。全栈漏洞响应小于 24 小时, 已通过等保四级认证。下层规模决定上层繁荣, 五层飞轮已形成正向循环, 体系护城河持续加固。</a:t>
            </a:r>
          </a:p>
        </p:txBody>
      </p:sp>
      <p:sp>
        <p:nvSpPr>
          <p:cNvPr id="36" name="[chart_title]"/>
          <p:cNvSpPr txBox="1"/>
          <p:nvPr/>
        </p:nvSpPr>
        <p:spPr>
          <a:xfrm>
            <a:off x="7175500" y="3429000"/>
            <a:ext cx="1905000" cy="165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国产化率演进 (%)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7239000" y="5219700"/>
            <a:ext cx="4318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7562850" y="5095748"/>
            <a:ext cx="539750" cy="123951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9" name="TextBox 38"/>
          <p:cNvSpPr txBox="1"/>
          <p:nvPr/>
        </p:nvSpPr>
        <p:spPr>
          <a:xfrm>
            <a:off x="7292975" y="4910264"/>
            <a:ext cx="1079500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5%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292975" y="5257800"/>
            <a:ext cx="10795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8642350" y="4847844"/>
            <a:ext cx="539750" cy="371856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2" name="TextBox 41"/>
          <p:cNvSpPr txBox="1"/>
          <p:nvPr/>
        </p:nvSpPr>
        <p:spPr>
          <a:xfrm>
            <a:off x="8372475" y="4662360"/>
            <a:ext cx="1079500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15%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372475" y="5257800"/>
            <a:ext cx="10795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2023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721850" y="4475988"/>
            <a:ext cx="539750" cy="743712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5" name="TextBox 44"/>
          <p:cNvSpPr txBox="1"/>
          <p:nvPr/>
        </p:nvSpPr>
        <p:spPr>
          <a:xfrm>
            <a:off x="9451975" y="4290504"/>
            <a:ext cx="1079500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30%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451975" y="5257800"/>
            <a:ext cx="10795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2024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0801350" y="3980180"/>
            <a:ext cx="539750" cy="1239519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8" name="TextBox 47"/>
          <p:cNvSpPr txBox="1"/>
          <p:nvPr/>
        </p:nvSpPr>
        <p:spPr>
          <a:xfrm>
            <a:off x="10531475" y="3794695"/>
            <a:ext cx="1079500" cy="18046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50%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531475" y="5257800"/>
            <a:ext cx="10795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2025</a:t>
            </a:r>
          </a:p>
        </p:txBody>
      </p:sp>
      <p:cxnSp>
        <p:nvCxnSpPr>
          <p:cNvPr id="50" name="Connector 49"/>
          <p:cNvCxnSpPr/>
          <p:nvPr/>
        </p:nvCxnSpPr>
        <p:spPr>
          <a:xfrm>
            <a:off x="7239000" y="5969000"/>
            <a:ext cx="279399" cy="0"/>
          </a:xfrm>
          <a:prstGeom prst="line">
            <a:avLst/>
          </a:prstGeom>
          <a:ln w="15240">
            <a:solidFill>
              <a:srgbClr val="B90A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 50"/>
          <p:cNvCxnSpPr/>
          <p:nvPr/>
        </p:nvCxnSpPr>
        <p:spPr>
          <a:xfrm flipV="1">
            <a:off x="7239000" y="5689600"/>
            <a:ext cx="0" cy="279400"/>
          </a:xfrm>
          <a:prstGeom prst="line">
            <a:avLst/>
          </a:prstGeom>
          <a:ln w="15240">
            <a:solidFill>
              <a:srgbClr val="B90A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or 51"/>
          <p:cNvCxnSpPr/>
          <p:nvPr/>
        </p:nvCxnSpPr>
        <p:spPr>
          <a:xfrm flipV="1">
            <a:off x="7264400" y="5727700"/>
            <a:ext cx="228600" cy="203200"/>
          </a:xfrm>
          <a:prstGeom prst="line">
            <a:avLst/>
          </a:prstGeom>
          <a:ln w="20320">
            <a:solidFill>
              <a:srgbClr val="B90A0A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ounded Rectangle 52"/>
          <p:cNvSpPr/>
          <p:nvPr/>
        </p:nvSpPr>
        <p:spPr>
          <a:xfrm>
            <a:off x="7683500" y="5651500"/>
            <a:ext cx="3429000" cy="355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[kpi1]"/>
          <p:cNvSpPr txBox="1"/>
          <p:nvPr/>
        </p:nvSpPr>
        <p:spPr>
          <a:xfrm>
            <a:off x="7683500" y="5651500"/>
            <a:ext cx="3429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国产化率 3 年提升 ×10, 2025 达 50%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