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159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指标解释 / 因果看板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636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KPI因果指标看板：把结果指标拆成可干预的驱动链条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398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在同一页中展示目标KPI、前置驱动、因果链路和行动建议，避免只看结果不看可控变量。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92100" y="1308100"/>
            <a:ext cx="26670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292100" y="1308100"/>
            <a:ext cx="2667000" cy="508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[k1_title]"/>
          <p:cNvSpPr txBox="1"/>
          <p:nvPr/>
        </p:nvSpPr>
        <p:spPr>
          <a:xfrm>
            <a:off x="406400" y="1435100"/>
            <a:ext cx="2438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目标KPI</a:t>
            </a:r>
          </a:p>
        </p:txBody>
      </p:sp>
      <p:sp>
        <p:nvSpPr>
          <p:cNvPr id="17" name="[k1_value]"/>
          <p:cNvSpPr txBox="1"/>
          <p:nvPr/>
        </p:nvSpPr>
        <p:spPr>
          <a:xfrm>
            <a:off x="406400" y="1625600"/>
            <a:ext cx="243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+18.6%</a:t>
            </a:r>
          </a:p>
        </p:txBody>
      </p:sp>
      <p:sp>
        <p:nvSpPr>
          <p:cNvPr id="18" name="[k1_note]"/>
          <p:cNvSpPr txBox="1"/>
          <p:nvPr/>
        </p:nvSpPr>
        <p:spPr>
          <a:xfrm>
            <a:off x="406400" y="1905000"/>
            <a:ext cx="2438400" cy="254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核心收益较基线提升，已剔除季节性波动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76600" y="1308100"/>
            <a:ext cx="26670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3276600" y="1308100"/>
            <a:ext cx="2667000" cy="508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[k2_title]"/>
          <p:cNvSpPr txBox="1"/>
          <p:nvPr/>
        </p:nvSpPr>
        <p:spPr>
          <a:xfrm>
            <a:off x="3390900" y="1435100"/>
            <a:ext cx="2438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效率KPI</a:t>
            </a:r>
          </a:p>
        </p:txBody>
      </p:sp>
      <p:sp>
        <p:nvSpPr>
          <p:cNvPr id="22" name="[k2_value]"/>
          <p:cNvSpPr txBox="1"/>
          <p:nvPr/>
        </p:nvSpPr>
        <p:spPr>
          <a:xfrm>
            <a:off x="3390900" y="1625600"/>
            <a:ext cx="243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-32%</a:t>
            </a:r>
          </a:p>
        </p:txBody>
      </p:sp>
      <p:sp>
        <p:nvSpPr>
          <p:cNvPr id="23" name="[k2_note]"/>
          <p:cNvSpPr txBox="1"/>
          <p:nvPr/>
        </p:nvSpPr>
        <p:spPr>
          <a:xfrm>
            <a:off x="3390900" y="1905000"/>
            <a:ext cx="2438400" cy="254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P95处理时延下降，峰值区间收益更明显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61100" y="1308100"/>
            <a:ext cx="26670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261100" y="1308100"/>
            <a:ext cx="2667000" cy="50800"/>
          </a:xfrm>
          <a:prstGeom prst="rect">
            <a:avLst/>
          </a:prstGeom>
          <a:solidFill>
            <a:srgbClr val="159A6B"/>
          </a:solidFill>
          <a:ln w="254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[k3_title]"/>
          <p:cNvSpPr txBox="1"/>
          <p:nvPr/>
        </p:nvSpPr>
        <p:spPr>
          <a:xfrm>
            <a:off x="6375400" y="1435100"/>
            <a:ext cx="2438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质量KPI</a:t>
            </a:r>
          </a:p>
        </p:txBody>
      </p:sp>
      <p:sp>
        <p:nvSpPr>
          <p:cNvPr id="27" name="[k3_value]"/>
          <p:cNvSpPr txBox="1"/>
          <p:nvPr/>
        </p:nvSpPr>
        <p:spPr>
          <a:xfrm>
            <a:off x="6375400" y="1625600"/>
            <a:ext cx="243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96.4%</a:t>
            </a:r>
          </a:p>
        </p:txBody>
      </p:sp>
      <p:sp>
        <p:nvSpPr>
          <p:cNvPr id="28" name="[k3_note]"/>
          <p:cNvSpPr txBox="1"/>
          <p:nvPr/>
        </p:nvSpPr>
        <p:spPr>
          <a:xfrm>
            <a:off x="6375400" y="1905000"/>
            <a:ext cx="2438400" cy="254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验收样本通过率，覆盖主流与长尾场景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245600" y="1308100"/>
            <a:ext cx="2667000" cy="914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9245600" y="1308100"/>
            <a:ext cx="2667000" cy="508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[k4_title]"/>
          <p:cNvSpPr txBox="1"/>
          <p:nvPr/>
        </p:nvSpPr>
        <p:spPr>
          <a:xfrm>
            <a:off x="9359900" y="1435100"/>
            <a:ext cx="24384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风险KPI</a:t>
            </a:r>
          </a:p>
        </p:txBody>
      </p:sp>
      <p:sp>
        <p:nvSpPr>
          <p:cNvPr id="32" name="[k4_value]"/>
          <p:cNvSpPr txBox="1"/>
          <p:nvPr/>
        </p:nvSpPr>
        <p:spPr>
          <a:xfrm>
            <a:off x="9359900" y="1625600"/>
            <a:ext cx="243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0.7%</a:t>
            </a:r>
          </a:p>
        </p:txBody>
      </p:sp>
      <p:sp>
        <p:nvSpPr>
          <p:cNvPr id="33" name="[k4_note]"/>
          <p:cNvSpPr txBox="1"/>
          <p:nvPr/>
        </p:nvSpPr>
        <p:spPr>
          <a:xfrm>
            <a:off x="9359900" y="1905000"/>
            <a:ext cx="2438400" cy="254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异常回退比例，低于上线红线阈值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92100" y="2425700"/>
            <a:ext cx="7607300" cy="19050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292100" y="2425700"/>
            <a:ext cx="7607300" cy="317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292100" y="2679700"/>
            <a:ext cx="76073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31800" y="2463800"/>
            <a:ext cx="7327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因果驱动链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20700" y="2857500"/>
            <a:ext cx="1117600" cy="952500"/>
          </a:xfrm>
          <a:prstGeom prst="roundRect">
            <a:avLst>
              <a:gd name="adj" fmla="val 5000"/>
            </a:avLst>
          </a:prstGeom>
          <a:solidFill>
            <a:srgbClr val="EEF4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[n1_title]"/>
          <p:cNvSpPr txBox="1"/>
          <p:nvPr/>
        </p:nvSpPr>
        <p:spPr>
          <a:xfrm>
            <a:off x="622300" y="2946400"/>
            <a:ext cx="914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输入质量</a:t>
            </a:r>
          </a:p>
        </p:txBody>
      </p:sp>
      <p:sp>
        <p:nvSpPr>
          <p:cNvPr id="40" name="[n1_detail]"/>
          <p:cNvSpPr txBox="1"/>
          <p:nvPr/>
        </p:nvSpPr>
        <p:spPr>
          <a:xfrm>
            <a:off x="622300" y="3175000"/>
            <a:ext cx="9144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样本覆盖、标注一致性和数据新鲜度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决定后续模型或规则的有效上限</a:t>
            </a:r>
          </a:p>
        </p:txBody>
      </p:sp>
      <p:cxnSp>
        <p:nvCxnSpPr>
          <p:cNvPr id="41" name="Connector 40"/>
          <p:cNvCxnSpPr/>
          <p:nvPr/>
        </p:nvCxnSpPr>
        <p:spPr>
          <a:xfrm>
            <a:off x="1701800" y="3333750"/>
            <a:ext cx="190500" cy="0"/>
          </a:xfrm>
          <a:prstGeom prst="line">
            <a:avLst/>
          </a:prstGeom>
          <a:ln w="2286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1955800" y="2857500"/>
            <a:ext cx="1117600" cy="952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[n2_title]"/>
          <p:cNvSpPr txBox="1"/>
          <p:nvPr/>
        </p:nvSpPr>
        <p:spPr>
          <a:xfrm>
            <a:off x="2057400" y="2946400"/>
            <a:ext cx="914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处理机制</a:t>
            </a:r>
          </a:p>
        </p:txBody>
      </p:sp>
      <p:sp>
        <p:nvSpPr>
          <p:cNvPr id="44" name="[n2_detail]"/>
          <p:cNvSpPr txBox="1"/>
          <p:nvPr/>
        </p:nvSpPr>
        <p:spPr>
          <a:xfrm>
            <a:off x="2057400" y="3175000"/>
            <a:ext cx="9144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清洗、聚合、路由和特征构造稳定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降低噪声传导与链路抖动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3136900" y="3333750"/>
            <a:ext cx="190500" cy="0"/>
          </a:xfrm>
          <a:prstGeom prst="line">
            <a:avLst/>
          </a:prstGeom>
          <a:ln w="2286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3390900" y="2857500"/>
            <a:ext cx="1117600" cy="9525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[n3_title]"/>
          <p:cNvSpPr txBox="1"/>
          <p:nvPr/>
        </p:nvSpPr>
        <p:spPr>
          <a:xfrm>
            <a:off x="3492500" y="2946400"/>
            <a:ext cx="914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核心策略</a:t>
            </a:r>
          </a:p>
        </p:txBody>
      </p:sp>
      <p:sp>
        <p:nvSpPr>
          <p:cNvPr id="48" name="[n3_detail]"/>
          <p:cNvSpPr txBox="1"/>
          <p:nvPr/>
        </p:nvSpPr>
        <p:spPr>
          <a:xfrm>
            <a:off x="3492500" y="3175000"/>
            <a:ext cx="9144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模型、规则或调度策略产生主要增益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需要持续监控漂移和边界条件</a:t>
            </a:r>
          </a:p>
        </p:txBody>
      </p:sp>
      <p:cxnSp>
        <p:nvCxnSpPr>
          <p:cNvPr id="49" name="Connector 48"/>
          <p:cNvCxnSpPr/>
          <p:nvPr/>
        </p:nvCxnSpPr>
        <p:spPr>
          <a:xfrm>
            <a:off x="4572000" y="3333750"/>
            <a:ext cx="190500" cy="0"/>
          </a:xfrm>
          <a:prstGeom prst="line">
            <a:avLst/>
          </a:prstGeom>
          <a:ln w="2286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4826000" y="2857500"/>
            <a:ext cx="1117600" cy="952500"/>
          </a:xfrm>
          <a:prstGeom prst="roundRect">
            <a:avLst>
              <a:gd name="adj" fmla="val 5000"/>
            </a:avLst>
          </a:prstGeom>
          <a:solidFill>
            <a:srgbClr val="ECF8F0"/>
          </a:solidFill>
          <a:ln w="1270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[n4_title]"/>
          <p:cNvSpPr txBox="1"/>
          <p:nvPr/>
        </p:nvSpPr>
        <p:spPr>
          <a:xfrm>
            <a:off x="4927600" y="2946400"/>
            <a:ext cx="914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业务触达</a:t>
            </a:r>
          </a:p>
        </p:txBody>
      </p:sp>
      <p:sp>
        <p:nvSpPr>
          <p:cNvPr id="52" name="[n4_detail]"/>
          <p:cNvSpPr txBox="1"/>
          <p:nvPr/>
        </p:nvSpPr>
        <p:spPr>
          <a:xfrm>
            <a:off x="4927600" y="3175000"/>
            <a:ext cx="9144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策略结果进入真实业务流程并被使用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决定技术收益能否转化为业务收益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6007100" y="3333750"/>
            <a:ext cx="190500" cy="0"/>
          </a:xfrm>
          <a:prstGeom prst="line">
            <a:avLst/>
          </a:prstGeom>
          <a:ln w="2286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6261100" y="2857500"/>
            <a:ext cx="1117600" cy="952500"/>
          </a:xfrm>
          <a:prstGeom prst="roundRect">
            <a:avLst>
              <a:gd name="adj" fmla="val 5000"/>
            </a:avLst>
          </a:prstGeom>
          <a:solidFill>
            <a:srgbClr val="F1EEFF"/>
          </a:solidFill>
          <a:ln w="12700">
            <a:solidFill>
              <a:srgbClr val="6154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[n5_title]"/>
          <p:cNvSpPr txBox="1"/>
          <p:nvPr/>
        </p:nvSpPr>
        <p:spPr>
          <a:xfrm>
            <a:off x="6362700" y="2946400"/>
            <a:ext cx="914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19" b="1">
                <a:solidFill>
                  <a:srgbClr val="6154A4"/>
                </a:solidFill>
                <a:latin typeface="微软雅黑"/>
                <a:ea typeface="微软雅黑"/>
                <a:cs typeface="微软雅黑"/>
              </a:rPr>
              <a:t>结果反馈</a:t>
            </a:r>
          </a:p>
        </p:txBody>
      </p:sp>
      <p:sp>
        <p:nvSpPr>
          <p:cNvPr id="56" name="[n5_detail]"/>
          <p:cNvSpPr txBox="1"/>
          <p:nvPr/>
        </p:nvSpPr>
        <p:spPr>
          <a:xfrm>
            <a:off x="6362700" y="3175000"/>
            <a:ext cx="914400" cy="558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用户行为、运营动作和异常样本回流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形成下一轮优化和风险识别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128000" y="2425700"/>
            <a:ext cx="3797300" cy="27559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8128000" y="2425700"/>
            <a:ext cx="3797300" cy="3175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128000" y="2679700"/>
            <a:ext cx="3797300" cy="635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8267700" y="2463800"/>
            <a:ext cx="3517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归因与行动</a:t>
            </a:r>
          </a:p>
        </p:txBody>
      </p:sp>
      <p:sp>
        <p:nvSpPr>
          <p:cNvPr id="61" name="[impact_title]"/>
          <p:cNvSpPr txBox="1"/>
          <p:nvPr/>
        </p:nvSpPr>
        <p:spPr>
          <a:xfrm>
            <a:off x="8343900" y="2882900"/>
            <a:ext cx="1206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影响归因</a:t>
            </a:r>
          </a:p>
        </p:txBody>
      </p:sp>
      <p:sp>
        <p:nvSpPr>
          <p:cNvPr id="62" name="[impact_body]"/>
          <p:cNvSpPr txBox="1"/>
          <p:nvPr/>
        </p:nvSpPr>
        <p:spPr>
          <a:xfrm>
            <a:off x="8343900" y="3136900"/>
            <a:ext cx="3302000" cy="520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结果提升主要来自输入质量与核心策略两段，处理机制提供稳定性底座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如果后续收益回撤，应优先检查业务触达和反馈闭环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8343900" y="3835400"/>
            <a:ext cx="3314700" cy="330200"/>
          </a:xfrm>
          <a:prstGeom prst="roundRect">
            <a:avLst>
              <a:gd name="adj" fmla="val 5000"/>
            </a:avLst>
          </a:prstGeom>
          <a:solidFill>
            <a:srgbClr val="EEF4FF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[a1_title]"/>
          <p:cNvSpPr txBox="1"/>
          <p:nvPr/>
        </p:nvSpPr>
        <p:spPr>
          <a:xfrm>
            <a:off x="8445500" y="3886200"/>
            <a:ext cx="660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优先动作</a:t>
            </a:r>
          </a:p>
        </p:txBody>
      </p:sp>
      <p:sp>
        <p:nvSpPr>
          <p:cNvPr id="65" name="[a1_body]"/>
          <p:cNvSpPr txBox="1"/>
          <p:nvPr/>
        </p:nvSpPr>
        <p:spPr>
          <a:xfrm>
            <a:off x="9144000" y="3879850"/>
            <a:ext cx="23876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把高贡献链路转成日常监控项，指标异常时直接定位到对应节点。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8343900" y="4254500"/>
            <a:ext cx="3314700" cy="3302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016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[a2_title]"/>
          <p:cNvSpPr txBox="1"/>
          <p:nvPr/>
        </p:nvSpPr>
        <p:spPr>
          <a:xfrm>
            <a:off x="8445500" y="4305300"/>
            <a:ext cx="660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验证方式</a:t>
            </a:r>
          </a:p>
        </p:txBody>
      </p:sp>
      <p:sp>
        <p:nvSpPr>
          <p:cNvPr id="68" name="[a2_body]"/>
          <p:cNvSpPr txBox="1"/>
          <p:nvPr/>
        </p:nvSpPr>
        <p:spPr>
          <a:xfrm>
            <a:off x="9144000" y="4298950"/>
            <a:ext cx="23876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保留对照组和影子流量，避免把外部波动误判为策略收益。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343900" y="4673600"/>
            <a:ext cx="3314700" cy="3302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[a3_title]"/>
          <p:cNvSpPr txBox="1"/>
          <p:nvPr/>
        </p:nvSpPr>
        <p:spPr>
          <a:xfrm>
            <a:off x="8445500" y="4724400"/>
            <a:ext cx="660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6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扩展边界</a:t>
            </a:r>
          </a:p>
        </p:txBody>
      </p:sp>
      <p:sp>
        <p:nvSpPr>
          <p:cNvPr id="71" name="[a3_body]"/>
          <p:cNvSpPr txBox="1"/>
          <p:nvPr/>
        </p:nvSpPr>
        <p:spPr>
          <a:xfrm>
            <a:off x="9144000" y="4718050"/>
            <a:ext cx="2387600" cy="228600"/>
          </a:xfrm>
          <a:prstGeom prst="rect">
            <a:avLst/>
          </a:prstGeom>
          <a:noFill/>
        </p:spPr>
        <p:txBody>
          <a:bodyPr wrap="squar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仅当输入质量和反馈闭环稳定后，再复制到更复杂的业务场景。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292100" y="4495800"/>
            <a:ext cx="7607300" cy="685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ounded Rectangle 72"/>
          <p:cNvSpPr/>
          <p:nvPr/>
        </p:nvSpPr>
        <p:spPr>
          <a:xfrm>
            <a:off x="292100" y="4495800"/>
            <a:ext cx="7607300" cy="317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Rectangle 73"/>
          <p:cNvSpPr/>
          <p:nvPr/>
        </p:nvSpPr>
        <p:spPr>
          <a:xfrm>
            <a:off x="292100" y="4749800"/>
            <a:ext cx="7607300" cy="6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431800" y="4533900"/>
            <a:ext cx="7327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证据补充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520700" y="4889500"/>
            <a:ext cx="2095500" cy="190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596900" y="4914900"/>
            <a:ext cx="19431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对照组稳定：收益差异持续三周显著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895600" y="4889500"/>
            <a:ext cx="2095500" cy="190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2971800" y="4914900"/>
            <a:ext cx="19431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影子流量通过：长尾样本未见异常放大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5270500" y="4889500"/>
            <a:ext cx="2095500" cy="190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5346700" y="4914900"/>
            <a:ext cx="19431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反馈闭环完成：异常样本48小时内进入复盘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" y="5422900"/>
            <a:ext cx="2730500" cy="838200"/>
          </a:xfrm>
          <a:prstGeom prst="rect">
            <a:avLst/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[bottom_title]"/>
          <p:cNvSpPr txBox="1"/>
          <p:nvPr/>
        </p:nvSpPr>
        <p:spPr>
          <a:xfrm>
            <a:off x="482600" y="55245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6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看板结论</a:t>
            </a:r>
          </a:p>
        </p:txBody>
      </p:sp>
      <p:sp>
        <p:nvSpPr>
          <p:cNvPr id="84" name="[bottom_summary]"/>
          <p:cNvSpPr txBox="1"/>
          <p:nvPr/>
        </p:nvSpPr>
        <p:spPr>
          <a:xfrm>
            <a:off x="482600" y="5727700"/>
            <a:ext cx="2260600" cy="368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这类模板用于解释指标变化背后的可控原因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5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先给结果，再拆因果链，最后落到监控、验证和扩展动作</a:t>
            </a:r>
          </a:p>
        </p:txBody>
      </p:sp>
      <p:cxnSp>
        <p:nvCxnSpPr>
          <p:cNvPr id="85" name="Connector 84"/>
          <p:cNvCxnSpPr/>
          <p:nvPr/>
        </p:nvCxnSpPr>
        <p:spPr>
          <a:xfrm>
            <a:off x="3505200" y="6121400"/>
            <a:ext cx="8001000" cy="0"/>
          </a:xfrm>
          <a:prstGeom prst="line">
            <a:avLst/>
          </a:prstGeom>
          <a:ln w="1397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nector 85"/>
          <p:cNvCxnSpPr/>
          <p:nvPr/>
        </p:nvCxnSpPr>
        <p:spPr>
          <a:xfrm>
            <a:off x="3835400" y="5702300"/>
            <a:ext cx="0" cy="457200"/>
          </a:xfrm>
          <a:prstGeom prst="line">
            <a:avLst/>
          </a:prstGeom>
          <a:ln w="1397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3835400" y="5803900"/>
            <a:ext cx="1206500" cy="1397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[kpi1_value]"/>
          <p:cNvSpPr txBox="1"/>
          <p:nvPr/>
        </p:nvSpPr>
        <p:spPr>
          <a:xfrm>
            <a:off x="3835400" y="5473700"/>
            <a:ext cx="116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+18.6%</a:t>
            </a:r>
          </a:p>
        </p:txBody>
      </p:sp>
      <p:sp>
        <p:nvSpPr>
          <p:cNvPr id="89" name="[kpi1_title]"/>
          <p:cNvSpPr txBox="1"/>
          <p:nvPr/>
        </p:nvSpPr>
        <p:spPr>
          <a:xfrm>
            <a:off x="3835400" y="5969000"/>
            <a:ext cx="12065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目标收益</a:t>
            </a:r>
          </a:p>
        </p:txBody>
      </p:sp>
      <p:sp>
        <p:nvSpPr>
          <p:cNvPr id="90" name="[kpi1_note]"/>
          <p:cNvSpPr txBox="1"/>
          <p:nvPr/>
        </p:nvSpPr>
        <p:spPr>
          <a:xfrm>
            <a:off x="3835400" y="6172200"/>
            <a:ext cx="12065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主指标提升</a:t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5740400" y="5702300"/>
            <a:ext cx="0" cy="457200"/>
          </a:xfrm>
          <a:prstGeom prst="line">
            <a:avLst/>
          </a:prstGeom>
          <a:ln w="1397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5740400" y="5803900"/>
            <a:ext cx="952500" cy="1397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[kpi2_value]"/>
          <p:cNvSpPr txBox="1"/>
          <p:nvPr/>
        </p:nvSpPr>
        <p:spPr>
          <a:xfrm>
            <a:off x="5740400" y="5473700"/>
            <a:ext cx="116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2段</a:t>
            </a:r>
          </a:p>
        </p:txBody>
      </p:sp>
      <p:sp>
        <p:nvSpPr>
          <p:cNvPr id="94" name="[kpi2_title]"/>
          <p:cNvSpPr txBox="1"/>
          <p:nvPr/>
        </p:nvSpPr>
        <p:spPr>
          <a:xfrm>
            <a:off x="5740400" y="5969000"/>
            <a:ext cx="12065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关键驱动</a:t>
            </a:r>
          </a:p>
        </p:txBody>
      </p:sp>
      <p:sp>
        <p:nvSpPr>
          <p:cNvPr id="95" name="[kpi2_note]"/>
          <p:cNvSpPr txBox="1"/>
          <p:nvPr/>
        </p:nvSpPr>
        <p:spPr>
          <a:xfrm>
            <a:off x="5740400" y="6172200"/>
            <a:ext cx="12065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输入+策略</a:t>
            </a:r>
          </a:p>
        </p:txBody>
      </p:sp>
      <p:cxnSp>
        <p:nvCxnSpPr>
          <p:cNvPr id="96" name="Connector 95"/>
          <p:cNvCxnSpPr/>
          <p:nvPr/>
        </p:nvCxnSpPr>
        <p:spPr>
          <a:xfrm>
            <a:off x="7645400" y="5702300"/>
            <a:ext cx="0" cy="457200"/>
          </a:xfrm>
          <a:prstGeom prst="line">
            <a:avLst/>
          </a:prstGeom>
          <a:ln w="1397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7645400" y="5803900"/>
            <a:ext cx="571500" cy="139700"/>
          </a:xfrm>
          <a:prstGeom prst="rect">
            <a:avLst/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[kpi3_value]"/>
          <p:cNvSpPr txBox="1"/>
          <p:nvPr/>
        </p:nvSpPr>
        <p:spPr>
          <a:xfrm>
            <a:off x="7645400" y="5473700"/>
            <a:ext cx="116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1%</a:t>
            </a:r>
          </a:p>
        </p:txBody>
      </p:sp>
      <p:sp>
        <p:nvSpPr>
          <p:cNvPr id="99" name="[kpi3_title]"/>
          <p:cNvSpPr txBox="1"/>
          <p:nvPr/>
        </p:nvSpPr>
        <p:spPr>
          <a:xfrm>
            <a:off x="7645400" y="5969000"/>
            <a:ext cx="12065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风险阈值</a:t>
            </a:r>
          </a:p>
        </p:txBody>
      </p:sp>
      <p:sp>
        <p:nvSpPr>
          <p:cNvPr id="100" name="[kpi3_note]"/>
          <p:cNvSpPr txBox="1"/>
          <p:nvPr/>
        </p:nvSpPr>
        <p:spPr>
          <a:xfrm>
            <a:off x="7645400" y="6172200"/>
            <a:ext cx="12065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回退红线</a:t>
            </a:r>
          </a:p>
        </p:txBody>
      </p:sp>
      <p:cxnSp>
        <p:nvCxnSpPr>
          <p:cNvPr id="101" name="Connector 100"/>
          <p:cNvCxnSpPr/>
          <p:nvPr/>
        </p:nvCxnSpPr>
        <p:spPr>
          <a:xfrm>
            <a:off x="9550400" y="5702300"/>
            <a:ext cx="0" cy="457200"/>
          </a:xfrm>
          <a:prstGeom prst="line">
            <a:avLst/>
          </a:prstGeom>
          <a:ln w="1397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9550400" y="5803900"/>
            <a:ext cx="787400" cy="1397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[kpi4_value]"/>
          <p:cNvSpPr txBox="1"/>
          <p:nvPr/>
        </p:nvSpPr>
        <p:spPr>
          <a:xfrm>
            <a:off x="9550400" y="5473700"/>
            <a:ext cx="11684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周度</a:t>
            </a:r>
          </a:p>
        </p:txBody>
      </p:sp>
      <p:sp>
        <p:nvSpPr>
          <p:cNvPr id="104" name="[kpi4_title]"/>
          <p:cNvSpPr txBox="1"/>
          <p:nvPr/>
        </p:nvSpPr>
        <p:spPr>
          <a:xfrm>
            <a:off x="9550400" y="5969000"/>
            <a:ext cx="12065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复盘节奏</a:t>
            </a:r>
          </a:p>
        </p:txBody>
      </p:sp>
      <p:sp>
        <p:nvSpPr>
          <p:cNvPr id="105" name="[kpi4_note]"/>
          <p:cNvSpPr txBox="1"/>
          <p:nvPr/>
        </p:nvSpPr>
        <p:spPr>
          <a:xfrm>
            <a:off x="9550400" y="6172200"/>
            <a:ext cx="12065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链路监控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