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159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双路径演进 / 路线取舍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636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双路径演进对比：在稳态交付与跃迁升级之间做取舍</a:t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398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把保守路径与跃迁路径放在同一坐标系中比较，明确阶段动作、资源约束、触发条件和回退边界。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66700" y="1308100"/>
            <a:ext cx="51689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66700" y="1308100"/>
            <a:ext cx="5168900" cy="317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762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66700" y="1562100"/>
            <a:ext cx="5168900" cy="6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06400" y="1346200"/>
            <a:ext cx="4889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稳态交付路径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756400" y="1308100"/>
            <a:ext cx="5168900" cy="38735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756400" y="1308100"/>
            <a:ext cx="5168900" cy="317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6756400" y="1562100"/>
            <a:ext cx="51689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96100" y="1346200"/>
            <a:ext cx="4889500" cy="2413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跃迁升级路径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44500" y="18161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44500" y="1816100"/>
            <a:ext cx="50800" cy="6604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58800" y="1943100"/>
            <a:ext cx="266700" cy="266700"/>
          </a:xfrm>
          <a:prstGeom prst="ellipse">
            <a:avLst/>
          </a:prstGeom>
          <a:solidFill>
            <a:srgbClr val="E7F7F7"/>
          </a:solidFill>
          <a:ln w="1143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58800" y="19431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1</a:t>
            </a:r>
          </a:p>
        </p:txBody>
      </p:sp>
      <p:sp>
        <p:nvSpPr>
          <p:cNvPr id="26" name="[l1_title]"/>
          <p:cNvSpPr txBox="1"/>
          <p:nvPr/>
        </p:nvSpPr>
        <p:spPr>
          <a:xfrm>
            <a:off x="939800" y="19050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现网稳态加固</a:t>
            </a:r>
          </a:p>
        </p:txBody>
      </p:sp>
      <p:sp>
        <p:nvSpPr>
          <p:cNvPr id="27" name="[l1_metric]"/>
          <p:cNvSpPr txBox="1"/>
          <p:nvPr/>
        </p:nvSpPr>
        <p:spPr>
          <a:xfrm>
            <a:off x="4292600" y="18986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2周闭环</a:t>
            </a:r>
          </a:p>
        </p:txBody>
      </p:sp>
      <p:sp>
        <p:nvSpPr>
          <p:cNvPr id="28" name="[l1_body]"/>
          <p:cNvSpPr txBox="1"/>
          <p:nvPr/>
        </p:nvSpPr>
        <p:spPr>
          <a:xfrm>
            <a:off x="939800" y="21336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优先修复高频缺陷与监控盲区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交付物是灰度基线、告警阈值和回滚脚本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844800" y="2514600"/>
            <a:ext cx="0" cy="50800"/>
          </a:xfrm>
          <a:prstGeom prst="line">
            <a:avLst/>
          </a:prstGeom>
          <a:ln w="2794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6934200" y="18161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934200" y="1816100"/>
            <a:ext cx="50800" cy="6604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7048500" y="1943100"/>
            <a:ext cx="266700" cy="266700"/>
          </a:xfrm>
          <a:prstGeom prst="ellipse">
            <a:avLst/>
          </a:prstGeom>
          <a:solidFill>
            <a:srgbClr val="EEF4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048500" y="19431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1</a:t>
            </a:r>
          </a:p>
        </p:txBody>
      </p:sp>
      <p:sp>
        <p:nvSpPr>
          <p:cNvPr id="34" name="[r1_title]"/>
          <p:cNvSpPr txBox="1"/>
          <p:nvPr/>
        </p:nvSpPr>
        <p:spPr>
          <a:xfrm>
            <a:off x="7429500" y="19050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目标架构重塑</a:t>
            </a:r>
          </a:p>
        </p:txBody>
      </p:sp>
      <p:sp>
        <p:nvSpPr>
          <p:cNvPr id="35" name="[r1_metric]"/>
          <p:cNvSpPr txBox="1"/>
          <p:nvPr/>
        </p:nvSpPr>
        <p:spPr>
          <a:xfrm>
            <a:off x="10782300" y="18986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1版打通</a:t>
            </a:r>
          </a:p>
        </p:txBody>
      </p:sp>
      <p:sp>
        <p:nvSpPr>
          <p:cNvPr id="36" name="[r1_body]"/>
          <p:cNvSpPr txBox="1"/>
          <p:nvPr/>
        </p:nvSpPr>
        <p:spPr>
          <a:xfrm>
            <a:off x="7429500" y="21336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从目标态反推核心能力边界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先打穿主链路，再补齐旁路治理能力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9334500" y="2514600"/>
            <a:ext cx="0" cy="50800"/>
          </a:xfrm>
          <a:prstGeom prst="line">
            <a:avLst/>
          </a:prstGeom>
          <a:ln w="279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44500" y="26289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444500" y="2628900"/>
            <a:ext cx="50800" cy="6604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558800" y="2755900"/>
            <a:ext cx="266700" cy="266700"/>
          </a:xfrm>
          <a:prstGeom prst="ellipse">
            <a:avLst/>
          </a:prstGeom>
          <a:solidFill>
            <a:srgbClr val="E7F7F7"/>
          </a:solidFill>
          <a:ln w="1143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558800" y="27559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2</a:t>
            </a:r>
          </a:p>
        </p:txBody>
      </p:sp>
      <p:sp>
        <p:nvSpPr>
          <p:cNvPr id="42" name="[l2_title]"/>
          <p:cNvSpPr txBox="1"/>
          <p:nvPr/>
        </p:nvSpPr>
        <p:spPr>
          <a:xfrm>
            <a:off x="939800" y="27178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能力小步迭代</a:t>
            </a:r>
          </a:p>
        </p:txBody>
      </p:sp>
      <p:sp>
        <p:nvSpPr>
          <p:cNvPr id="43" name="[l2_metric]"/>
          <p:cNvSpPr txBox="1"/>
          <p:nvPr/>
        </p:nvSpPr>
        <p:spPr>
          <a:xfrm>
            <a:off x="4292600" y="27114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+8%收益</a:t>
            </a:r>
          </a:p>
        </p:txBody>
      </p:sp>
      <p:sp>
        <p:nvSpPr>
          <p:cNvPr id="44" name="[l2_body]"/>
          <p:cNvSpPr txBox="1"/>
          <p:nvPr/>
        </p:nvSpPr>
        <p:spPr>
          <a:xfrm>
            <a:off x="939800" y="29464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围绕关键接口做轻量增强和灰度验证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每轮仅引入一个变量，降低耦合风险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2844800" y="3327400"/>
            <a:ext cx="0" cy="50800"/>
          </a:xfrm>
          <a:prstGeom prst="line">
            <a:avLst/>
          </a:prstGeom>
          <a:ln w="2794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6934200" y="26289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6934200" y="2628900"/>
            <a:ext cx="50800" cy="6604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7048500" y="2755900"/>
            <a:ext cx="266700" cy="266700"/>
          </a:xfrm>
          <a:prstGeom prst="ellipse">
            <a:avLst/>
          </a:prstGeom>
          <a:solidFill>
            <a:srgbClr val="EEF4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7048500" y="27559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2</a:t>
            </a:r>
          </a:p>
        </p:txBody>
      </p:sp>
      <p:sp>
        <p:nvSpPr>
          <p:cNvPr id="50" name="[r2_title]"/>
          <p:cNvSpPr txBox="1"/>
          <p:nvPr/>
        </p:nvSpPr>
        <p:spPr>
          <a:xfrm>
            <a:off x="7429500" y="27178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关键模块替换</a:t>
            </a:r>
          </a:p>
        </p:txBody>
      </p:sp>
      <p:sp>
        <p:nvSpPr>
          <p:cNvPr id="51" name="[r2_metric]"/>
          <p:cNvSpPr txBox="1"/>
          <p:nvPr/>
        </p:nvSpPr>
        <p:spPr>
          <a:xfrm>
            <a:off x="10782300" y="27114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30%提效</a:t>
            </a:r>
          </a:p>
        </p:txBody>
      </p:sp>
      <p:sp>
        <p:nvSpPr>
          <p:cNvPr id="52" name="[r2_body]"/>
          <p:cNvSpPr txBox="1"/>
          <p:nvPr/>
        </p:nvSpPr>
        <p:spPr>
          <a:xfrm>
            <a:off x="7429500" y="29464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替换瓶颈模块并保留兼容层与观测点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通过双写和旁路校验控制切换风险</a:t>
            </a:r>
          </a:p>
        </p:txBody>
      </p:sp>
      <p:cxnSp>
        <p:nvCxnSpPr>
          <p:cNvPr id="53" name="Connector 52"/>
          <p:cNvCxnSpPr/>
          <p:nvPr/>
        </p:nvCxnSpPr>
        <p:spPr>
          <a:xfrm>
            <a:off x="9334500" y="3327400"/>
            <a:ext cx="0" cy="50800"/>
          </a:xfrm>
          <a:prstGeom prst="line">
            <a:avLst/>
          </a:prstGeom>
          <a:ln w="279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444500" y="34417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444500" y="3441700"/>
            <a:ext cx="50800" cy="6604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558800" y="3568700"/>
            <a:ext cx="266700" cy="266700"/>
          </a:xfrm>
          <a:prstGeom prst="ellipse">
            <a:avLst/>
          </a:prstGeom>
          <a:solidFill>
            <a:srgbClr val="E7F7F7"/>
          </a:solidFill>
          <a:ln w="1143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558800" y="35687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58" name="[l3_title]"/>
          <p:cNvSpPr txBox="1"/>
          <p:nvPr/>
        </p:nvSpPr>
        <p:spPr>
          <a:xfrm>
            <a:off x="939800" y="35306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规模化复制</a:t>
            </a:r>
          </a:p>
        </p:txBody>
      </p:sp>
      <p:sp>
        <p:nvSpPr>
          <p:cNvPr id="59" name="[l3_metric]"/>
          <p:cNvSpPr txBox="1"/>
          <p:nvPr/>
        </p:nvSpPr>
        <p:spPr>
          <a:xfrm>
            <a:off x="4292600" y="35242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3域复用</a:t>
            </a:r>
          </a:p>
        </p:txBody>
      </p:sp>
      <p:sp>
        <p:nvSpPr>
          <p:cNvPr id="60" name="[l3_body]"/>
          <p:cNvSpPr txBox="1"/>
          <p:nvPr/>
        </p:nvSpPr>
        <p:spPr>
          <a:xfrm>
            <a:off x="939800" y="37592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沉淀公共配置、参数模板和验收口径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把成功经验迁移到相邻业务域验证</a:t>
            </a:r>
          </a:p>
        </p:txBody>
      </p:sp>
      <p:cxnSp>
        <p:nvCxnSpPr>
          <p:cNvPr id="61" name="Connector 60"/>
          <p:cNvCxnSpPr/>
          <p:nvPr/>
        </p:nvCxnSpPr>
        <p:spPr>
          <a:xfrm>
            <a:off x="2844800" y="4140200"/>
            <a:ext cx="0" cy="50800"/>
          </a:xfrm>
          <a:prstGeom prst="line">
            <a:avLst/>
          </a:prstGeom>
          <a:ln w="2794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61"/>
          <p:cNvSpPr/>
          <p:nvPr/>
        </p:nvSpPr>
        <p:spPr>
          <a:xfrm>
            <a:off x="6934200" y="34417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6934200" y="3441700"/>
            <a:ext cx="50800" cy="6604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7048500" y="3568700"/>
            <a:ext cx="266700" cy="266700"/>
          </a:xfrm>
          <a:prstGeom prst="ellipse">
            <a:avLst/>
          </a:prstGeom>
          <a:solidFill>
            <a:srgbClr val="EEF4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7048500" y="35687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66" name="[r3_title]"/>
          <p:cNvSpPr txBox="1"/>
          <p:nvPr/>
        </p:nvSpPr>
        <p:spPr>
          <a:xfrm>
            <a:off x="7429500" y="35306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平台能力沉淀</a:t>
            </a:r>
          </a:p>
        </p:txBody>
      </p:sp>
      <p:sp>
        <p:nvSpPr>
          <p:cNvPr id="67" name="[r3_metric]"/>
          <p:cNvSpPr txBox="1"/>
          <p:nvPr/>
        </p:nvSpPr>
        <p:spPr>
          <a:xfrm>
            <a:off x="10782300" y="35242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组件化</a:t>
            </a:r>
          </a:p>
        </p:txBody>
      </p:sp>
      <p:sp>
        <p:nvSpPr>
          <p:cNvPr id="68" name="[r3_body]"/>
          <p:cNvSpPr txBox="1"/>
          <p:nvPr/>
        </p:nvSpPr>
        <p:spPr>
          <a:xfrm>
            <a:off x="7429500" y="37592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把可复用能力抽象为平台服务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统一权限、监控、参数和版本管理</a:t>
            </a:r>
          </a:p>
        </p:txBody>
      </p:sp>
      <p:cxnSp>
        <p:nvCxnSpPr>
          <p:cNvPr id="69" name="Connector 68"/>
          <p:cNvCxnSpPr/>
          <p:nvPr/>
        </p:nvCxnSpPr>
        <p:spPr>
          <a:xfrm>
            <a:off x="9334500" y="4140200"/>
            <a:ext cx="0" cy="50800"/>
          </a:xfrm>
          <a:prstGeom prst="line">
            <a:avLst/>
          </a:prstGeom>
          <a:ln w="2794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69"/>
          <p:cNvSpPr/>
          <p:nvPr/>
        </p:nvSpPr>
        <p:spPr>
          <a:xfrm>
            <a:off x="444500" y="42545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ectangle 70"/>
          <p:cNvSpPr/>
          <p:nvPr/>
        </p:nvSpPr>
        <p:spPr>
          <a:xfrm>
            <a:off x="444500" y="4254500"/>
            <a:ext cx="50800" cy="6604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58800" y="4381500"/>
            <a:ext cx="266700" cy="266700"/>
          </a:xfrm>
          <a:prstGeom prst="ellipse">
            <a:avLst/>
          </a:prstGeom>
          <a:solidFill>
            <a:srgbClr val="E7F7F7"/>
          </a:solidFill>
          <a:ln w="1143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558800" y="43815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4</a:t>
            </a:r>
          </a:p>
        </p:txBody>
      </p:sp>
      <p:sp>
        <p:nvSpPr>
          <p:cNvPr id="74" name="[l4_title]"/>
          <p:cNvSpPr txBox="1"/>
          <p:nvPr/>
        </p:nvSpPr>
        <p:spPr>
          <a:xfrm>
            <a:off x="939800" y="43434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运营持续优化</a:t>
            </a:r>
          </a:p>
        </p:txBody>
      </p:sp>
      <p:sp>
        <p:nvSpPr>
          <p:cNvPr id="75" name="[l4_metric]"/>
          <p:cNvSpPr txBox="1"/>
          <p:nvPr/>
        </p:nvSpPr>
        <p:spPr>
          <a:xfrm>
            <a:off x="4292600" y="43370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月度校准</a:t>
            </a:r>
          </a:p>
        </p:txBody>
      </p:sp>
      <p:sp>
        <p:nvSpPr>
          <p:cNvPr id="76" name="[l4_body]"/>
          <p:cNvSpPr txBox="1"/>
          <p:nvPr/>
        </p:nvSpPr>
        <p:spPr>
          <a:xfrm>
            <a:off x="939800" y="45720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以指标漂移和用户反馈驱动调参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保留兜底策略，避免收益回撤扩大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934200" y="4254500"/>
            <a:ext cx="4813300" cy="66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143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ectangle 77"/>
          <p:cNvSpPr/>
          <p:nvPr/>
        </p:nvSpPr>
        <p:spPr>
          <a:xfrm>
            <a:off x="6934200" y="4254500"/>
            <a:ext cx="50800" cy="6604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7048500" y="4381500"/>
            <a:ext cx="266700" cy="266700"/>
          </a:xfrm>
          <a:prstGeom prst="ellipse">
            <a:avLst/>
          </a:prstGeom>
          <a:solidFill>
            <a:srgbClr val="EEF4FF"/>
          </a:solidFill>
          <a:ln w="1143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7048500" y="43815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4</a:t>
            </a:r>
          </a:p>
        </p:txBody>
      </p:sp>
      <p:sp>
        <p:nvSpPr>
          <p:cNvPr id="81" name="[r4_title]"/>
          <p:cNvSpPr txBox="1"/>
          <p:nvPr/>
        </p:nvSpPr>
        <p:spPr>
          <a:xfrm>
            <a:off x="7429500" y="4343400"/>
            <a:ext cx="32258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生态扩展验证</a:t>
            </a:r>
          </a:p>
        </p:txBody>
      </p:sp>
      <p:sp>
        <p:nvSpPr>
          <p:cNvPr id="82" name="[r4_metric]"/>
          <p:cNvSpPr txBox="1"/>
          <p:nvPr/>
        </p:nvSpPr>
        <p:spPr>
          <a:xfrm>
            <a:off x="10782300" y="4337050"/>
            <a:ext cx="7874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5场景</a:t>
            </a:r>
          </a:p>
        </p:txBody>
      </p:sp>
      <p:sp>
        <p:nvSpPr>
          <p:cNvPr id="83" name="[r4_body]"/>
          <p:cNvSpPr txBox="1"/>
          <p:nvPr/>
        </p:nvSpPr>
        <p:spPr>
          <a:xfrm>
            <a:off x="7429500" y="4572000"/>
            <a:ext cx="4127500" cy="2667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选择异质场景验证泛化能力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用成本、稳定性和体验综合判定扩面节奏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5537200" y="1562100"/>
            <a:ext cx="1117600" cy="317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Rounded Rectangle 84"/>
          <p:cNvSpPr/>
          <p:nvPr/>
        </p:nvSpPr>
        <p:spPr>
          <a:xfrm>
            <a:off x="5613400" y="1651000"/>
            <a:ext cx="965200" cy="3429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[decision_title]"/>
          <p:cNvSpPr txBox="1"/>
          <p:nvPr/>
        </p:nvSpPr>
        <p:spPr>
          <a:xfrm>
            <a:off x="5689600" y="1714500"/>
            <a:ext cx="812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中轴判断</a:t>
            </a:r>
          </a:p>
        </p:txBody>
      </p:sp>
      <p:sp>
        <p:nvSpPr>
          <p:cNvPr id="87" name="[decision_body]"/>
          <p:cNvSpPr txBox="1"/>
          <p:nvPr/>
        </p:nvSpPr>
        <p:spPr>
          <a:xfrm>
            <a:off x="5651500" y="2095500"/>
            <a:ext cx="889000" cy="711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稳态路径适合短期交付和风险收敛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>跃迁路径适合能力断层明显、收益空间足够大的场景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5626100" y="2959100"/>
            <a:ext cx="939800" cy="2159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[trigger1]"/>
          <p:cNvSpPr txBox="1"/>
          <p:nvPr/>
        </p:nvSpPr>
        <p:spPr>
          <a:xfrm>
            <a:off x="5664200" y="2971800"/>
            <a:ext cx="8636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收益连续两轮 &gt; 12%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626100" y="3314700"/>
            <a:ext cx="939800" cy="2159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[trigger2]"/>
          <p:cNvSpPr txBox="1"/>
          <p:nvPr/>
        </p:nvSpPr>
        <p:spPr>
          <a:xfrm>
            <a:off x="5664200" y="3327400"/>
            <a:ext cx="8636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核心依赖完成解耦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5626100" y="3670300"/>
            <a:ext cx="939800" cy="2159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[trigger3]"/>
          <p:cNvSpPr txBox="1"/>
          <p:nvPr/>
        </p:nvSpPr>
        <p:spPr>
          <a:xfrm>
            <a:off x="5664200" y="3683000"/>
            <a:ext cx="8636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回滚窗口 &lt; 30分钟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5626100" y="4025900"/>
            <a:ext cx="939800" cy="215900"/>
          </a:xfrm>
          <a:prstGeom prst="roundRect">
            <a:avLst>
              <a:gd name="adj" fmla="val 5000"/>
            </a:avLst>
          </a:prstGeom>
          <a:solidFill>
            <a:srgbClr val="FFF2E3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[trigger4]"/>
          <p:cNvSpPr txBox="1"/>
          <p:nvPr/>
        </p:nvSpPr>
        <p:spPr>
          <a:xfrm>
            <a:off x="5664200" y="4038600"/>
            <a:ext cx="8636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跨域复用价值明确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5664200" y="4368800"/>
            <a:ext cx="863600" cy="279400"/>
          </a:xfrm>
          <a:prstGeom prst="roundRect">
            <a:avLst>
              <a:gd name="adj" fmla="val 5000"/>
            </a:avLst>
          </a:prstGeom>
          <a:solidFill>
            <a:srgbClr val="FAFBFD"/>
          </a:solidFill>
          <a:ln w="13970">
            <a:solidFill>
              <a:srgbClr val="B80606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97" name="Connector 96"/>
          <p:cNvCxnSpPr/>
          <p:nvPr/>
        </p:nvCxnSpPr>
        <p:spPr>
          <a:xfrm>
            <a:off x="5765800" y="4508500"/>
            <a:ext cx="660400" cy="0"/>
          </a:xfrm>
          <a:prstGeom prst="line">
            <a:avLst/>
          </a:prstGeom>
          <a:ln w="12700">
            <a:solidFill>
              <a:srgbClr val="B80606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Connector 97"/>
          <p:cNvCxnSpPr/>
          <p:nvPr/>
        </p:nvCxnSpPr>
        <p:spPr>
          <a:xfrm>
            <a:off x="6096000" y="4445000"/>
            <a:ext cx="0" cy="127000"/>
          </a:xfrm>
          <a:prstGeom prst="line">
            <a:avLst/>
          </a:prstGeom>
          <a:ln w="12700">
            <a:solidFill>
              <a:srgbClr val="B80606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5994400" y="4406900"/>
            <a:ext cx="203200" cy="203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5753100" y="4470400"/>
            <a:ext cx="685800" cy="127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>路径图占位</a:t>
            </a:r>
          </a:p>
        </p:txBody>
      </p:sp>
      <p:cxnSp>
        <p:nvCxnSpPr>
          <p:cNvPr id="101" name="Connector 100"/>
          <p:cNvCxnSpPr/>
          <p:nvPr/>
        </p:nvCxnSpPr>
        <p:spPr>
          <a:xfrm>
            <a:off x="266700" y="5372100"/>
            <a:ext cx="11658600" cy="0"/>
          </a:xfrm>
          <a:prstGeom prst="line">
            <a:avLst/>
          </a:prstGeom>
          <a:ln w="1524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342900" y="5511800"/>
            <a:ext cx="2171700" cy="736600"/>
          </a:xfrm>
          <a:prstGeom prst="rect">
            <a:avLst/>
          </a:prstGeom>
          <a:solidFill>
            <a:srgbClr val="B80606"/>
          </a:solidFill>
          <a:ln w="508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Rectangle 102"/>
          <p:cNvSpPr/>
          <p:nvPr/>
        </p:nvSpPr>
        <p:spPr>
          <a:xfrm>
            <a:off x="2425700" y="5511800"/>
            <a:ext cx="101600" cy="7366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[bottom_title]"/>
          <p:cNvSpPr txBox="1"/>
          <p:nvPr/>
        </p:nvSpPr>
        <p:spPr>
          <a:xfrm>
            <a:off x="495300" y="5600700"/>
            <a:ext cx="1143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推荐选择</a:t>
            </a:r>
          </a:p>
        </p:txBody>
      </p:sp>
      <p:sp>
        <p:nvSpPr>
          <p:cNvPr id="105" name="[bottom_summary]"/>
          <p:cNvSpPr txBox="1"/>
          <p:nvPr/>
        </p:nvSpPr>
        <p:spPr>
          <a:xfrm>
            <a:off x="495300" y="5765800"/>
            <a:ext cx="1816100" cy="4572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9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先用稳态路径守住交付节奏，同时在低风险业务域启动跃迁试点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69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当收益、依赖和回滚三项门槛同时满足，再转入规模化升级</a:t>
            </a:r>
          </a:p>
        </p:txBody>
      </p:sp>
      <p:cxnSp>
        <p:nvCxnSpPr>
          <p:cNvPr id="106" name="Connector 105"/>
          <p:cNvCxnSpPr/>
          <p:nvPr/>
        </p:nvCxnSpPr>
        <p:spPr>
          <a:xfrm>
            <a:off x="3200400" y="5880100"/>
            <a:ext cx="7962900" cy="0"/>
          </a:xfrm>
          <a:prstGeom prst="line">
            <a:avLst/>
          </a:prstGeom>
          <a:ln w="508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>
            <a:off x="10782300" y="5880100"/>
            <a:ext cx="762000" cy="0"/>
          </a:xfrm>
          <a:prstGeom prst="line">
            <a:avLst/>
          </a:prstGeom>
          <a:ln w="304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 107"/>
          <p:cNvCxnSpPr/>
          <p:nvPr/>
        </p:nvCxnSpPr>
        <p:spPr>
          <a:xfrm>
            <a:off x="3556000" y="5613400"/>
            <a:ext cx="0" cy="520700"/>
          </a:xfrm>
          <a:prstGeom prst="line">
            <a:avLst/>
          </a:prstGeom>
          <a:ln w="17780">
            <a:solidFill>
              <a:srgbClr val="078D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3441700" y="5765800"/>
            <a:ext cx="228600" cy="228600"/>
          </a:xfrm>
          <a:prstGeom prst="ellipse">
            <a:avLst/>
          </a:prstGeom>
          <a:solidFill>
            <a:srgbClr val="078D98"/>
          </a:solidFill>
          <a:ln w="1016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3441700" y="5791200"/>
            <a:ext cx="228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</a:t>
            </a:r>
          </a:p>
        </p:txBody>
      </p:sp>
      <p:sp>
        <p:nvSpPr>
          <p:cNvPr id="111" name="[kpi1_title]"/>
          <p:cNvSpPr txBox="1"/>
          <p:nvPr/>
        </p:nvSpPr>
        <p:spPr>
          <a:xfrm>
            <a:off x="2959100" y="5473700"/>
            <a:ext cx="1193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交付确定性</a:t>
            </a:r>
          </a:p>
        </p:txBody>
      </p:sp>
      <p:sp>
        <p:nvSpPr>
          <p:cNvPr id="112" name="[kpi1_note]"/>
          <p:cNvSpPr txBox="1"/>
          <p:nvPr/>
        </p:nvSpPr>
        <p:spPr>
          <a:xfrm>
            <a:off x="3035300" y="596900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短期优先稳态</a:t>
            </a:r>
          </a:p>
        </p:txBody>
      </p:sp>
      <p:sp>
        <p:nvSpPr>
          <p:cNvPr id="113" name="[kpi1_value]"/>
          <p:cNvSpPr txBox="1"/>
          <p:nvPr/>
        </p:nvSpPr>
        <p:spPr>
          <a:xfrm>
            <a:off x="3073400" y="6146800"/>
            <a:ext cx="9652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高</a:t>
            </a:r>
          </a:p>
        </p:txBody>
      </p:sp>
      <p:cxnSp>
        <p:nvCxnSpPr>
          <p:cNvPr id="114" name="Connector 113"/>
          <p:cNvCxnSpPr/>
          <p:nvPr/>
        </p:nvCxnSpPr>
        <p:spPr>
          <a:xfrm>
            <a:off x="5651500" y="5613400"/>
            <a:ext cx="0" cy="520700"/>
          </a:xfrm>
          <a:prstGeom prst="line">
            <a:avLst/>
          </a:prstGeom>
          <a:ln w="17780">
            <a:solidFill>
              <a:srgbClr val="D982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5537200" y="5765800"/>
            <a:ext cx="228600" cy="228600"/>
          </a:xfrm>
          <a:prstGeom prst="ellipse">
            <a:avLst/>
          </a:prstGeom>
          <a:solidFill>
            <a:srgbClr val="D98200"/>
          </a:solidFill>
          <a:ln w="1016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5537200" y="5791200"/>
            <a:ext cx="228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2</a:t>
            </a:r>
          </a:p>
        </p:txBody>
      </p:sp>
      <p:sp>
        <p:nvSpPr>
          <p:cNvPr id="117" name="[kpi2_title]"/>
          <p:cNvSpPr txBox="1"/>
          <p:nvPr/>
        </p:nvSpPr>
        <p:spPr>
          <a:xfrm>
            <a:off x="5054600" y="5473700"/>
            <a:ext cx="1193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潜在收益</a:t>
            </a:r>
          </a:p>
        </p:txBody>
      </p:sp>
      <p:sp>
        <p:nvSpPr>
          <p:cNvPr id="118" name="[kpi2_note]"/>
          <p:cNvSpPr txBox="1"/>
          <p:nvPr/>
        </p:nvSpPr>
        <p:spPr>
          <a:xfrm>
            <a:off x="5130800" y="596900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跃迁路径上限</a:t>
            </a:r>
          </a:p>
        </p:txBody>
      </p:sp>
      <p:sp>
        <p:nvSpPr>
          <p:cNvPr id="119" name="[kpi2_value]"/>
          <p:cNvSpPr txBox="1"/>
          <p:nvPr/>
        </p:nvSpPr>
        <p:spPr>
          <a:xfrm>
            <a:off x="5168900" y="6146800"/>
            <a:ext cx="9652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+18%</a:t>
            </a:r>
          </a:p>
        </p:txBody>
      </p:sp>
      <p:cxnSp>
        <p:nvCxnSpPr>
          <p:cNvPr id="120" name="Connector 119"/>
          <p:cNvCxnSpPr/>
          <p:nvPr/>
        </p:nvCxnSpPr>
        <p:spPr>
          <a:xfrm>
            <a:off x="7747000" y="5613400"/>
            <a:ext cx="0" cy="520700"/>
          </a:xfrm>
          <a:prstGeom prst="line">
            <a:avLst/>
          </a:prstGeom>
          <a:ln w="17780">
            <a:solidFill>
              <a:srgbClr val="0B2F8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Oval 120"/>
          <p:cNvSpPr/>
          <p:nvPr/>
        </p:nvSpPr>
        <p:spPr>
          <a:xfrm>
            <a:off x="7632700" y="5765800"/>
            <a:ext cx="228600" cy="228600"/>
          </a:xfrm>
          <a:prstGeom prst="ellipse">
            <a:avLst/>
          </a:prstGeom>
          <a:solidFill>
            <a:srgbClr val="0B2F86"/>
          </a:solidFill>
          <a:ln w="1016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7632700" y="5791200"/>
            <a:ext cx="228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3</a:t>
            </a:r>
          </a:p>
        </p:txBody>
      </p:sp>
      <p:sp>
        <p:nvSpPr>
          <p:cNvPr id="123" name="[kpi3_title]"/>
          <p:cNvSpPr txBox="1"/>
          <p:nvPr/>
        </p:nvSpPr>
        <p:spPr>
          <a:xfrm>
            <a:off x="7150100" y="5473700"/>
            <a:ext cx="1193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切换风险</a:t>
            </a:r>
          </a:p>
        </p:txBody>
      </p:sp>
      <p:sp>
        <p:nvSpPr>
          <p:cNvPr id="124" name="[kpi3_note]"/>
          <p:cNvSpPr txBox="1"/>
          <p:nvPr/>
        </p:nvSpPr>
        <p:spPr>
          <a:xfrm>
            <a:off x="7226300" y="596900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需旁路校验</a:t>
            </a:r>
          </a:p>
        </p:txBody>
      </p:sp>
      <p:sp>
        <p:nvSpPr>
          <p:cNvPr id="125" name="[kpi3_value]"/>
          <p:cNvSpPr txBox="1"/>
          <p:nvPr/>
        </p:nvSpPr>
        <p:spPr>
          <a:xfrm>
            <a:off x="7264400" y="6146800"/>
            <a:ext cx="9652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中</a:t>
            </a:r>
          </a:p>
        </p:txBody>
      </p:sp>
      <p:cxnSp>
        <p:nvCxnSpPr>
          <p:cNvPr id="126" name="Connector 125"/>
          <p:cNvCxnSpPr/>
          <p:nvPr/>
        </p:nvCxnSpPr>
        <p:spPr>
          <a:xfrm>
            <a:off x="9842500" y="5613400"/>
            <a:ext cx="0" cy="520700"/>
          </a:xfrm>
          <a:prstGeom prst="line">
            <a:avLst/>
          </a:prstGeom>
          <a:ln w="17780">
            <a:solidFill>
              <a:srgbClr val="159A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Oval 126"/>
          <p:cNvSpPr/>
          <p:nvPr/>
        </p:nvSpPr>
        <p:spPr>
          <a:xfrm>
            <a:off x="9728200" y="5765800"/>
            <a:ext cx="228600" cy="228600"/>
          </a:xfrm>
          <a:prstGeom prst="ellipse">
            <a:avLst/>
          </a:prstGeom>
          <a:solidFill>
            <a:srgbClr val="159A6B"/>
          </a:solidFill>
          <a:ln w="1016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8" name="TextBox 127"/>
          <p:cNvSpPr txBox="1"/>
          <p:nvPr/>
        </p:nvSpPr>
        <p:spPr>
          <a:xfrm>
            <a:off x="9728200" y="5791200"/>
            <a:ext cx="2286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4</a:t>
            </a:r>
          </a:p>
        </p:txBody>
      </p:sp>
      <p:sp>
        <p:nvSpPr>
          <p:cNvPr id="129" name="[kpi4_title]"/>
          <p:cNvSpPr txBox="1"/>
          <p:nvPr/>
        </p:nvSpPr>
        <p:spPr>
          <a:xfrm>
            <a:off x="9245600" y="5473700"/>
            <a:ext cx="11938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4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扩展周期</a:t>
            </a:r>
          </a:p>
        </p:txBody>
      </p:sp>
      <p:sp>
        <p:nvSpPr>
          <p:cNvPr id="130" name="[kpi4_note]"/>
          <p:cNvSpPr txBox="1"/>
          <p:nvPr/>
        </p:nvSpPr>
        <p:spPr>
          <a:xfrm>
            <a:off x="9321800" y="5969000"/>
            <a:ext cx="1041400" cy="139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0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>试点到复制</a:t>
            </a:r>
          </a:p>
        </p:txBody>
      </p:sp>
      <p:sp>
        <p:nvSpPr>
          <p:cNvPr id="131" name="[kpi4_value]"/>
          <p:cNvSpPr txBox="1"/>
          <p:nvPr/>
        </p:nvSpPr>
        <p:spPr>
          <a:xfrm>
            <a:off x="9359900" y="6146800"/>
            <a:ext cx="9652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>6周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