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400" b="1" i="0">
                <a:solidFill>
                  <a:srgbClr val="FFFFFF"/>
                </a:solidFill>
                <a:latin typeface="Microsoft YaHei"/>
                <a:ea typeface="Microsoft YaHei"/>
              </a:rPr>
              <a:t>数字能源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2200" b="1" i="0">
                <a:solidFill>
                  <a:srgbClr val="B90A0A"/>
                </a:solidFill>
                <a:latin typeface="Microsoft YaHei"/>
                <a:ea typeface="Microsoft YaHei"/>
              </a:rPr>
              <a:t>智能光储微网标杆: 绿电占比 92%, 度电成本下降 31%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[hero_img]"/>
          <p:cNvSpPr/>
          <p:nvPr/>
        </p:nvSpPr>
        <p:spPr>
          <a:xfrm>
            <a:off x="381000" y="889000"/>
            <a:ext cx="5207000" cy="3556000"/>
          </a:xfrm>
          <a:prstGeom prst="rect">
            <a:avLst/>
          </a:prstGeom>
          <a:solidFill>
            <a:srgbClr val="F2F2F2"/>
          </a:solidFill>
          <a:ln w="12700">
            <a:solidFill>
              <a:srgbClr val="BFBFBF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81000" y="2565400"/>
            <a:ext cx="52070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000" b="0" i="0">
                <a:solidFill>
                  <a:srgbClr val="595959"/>
                </a:solidFill>
                <a:latin typeface="Microsoft YaHei"/>
                <a:ea typeface="Microsoft YaHei"/>
              </a:rPr>
              <a:t>AI 配图区</a:t>
            </a:r>
          </a:p>
        </p:txBody>
      </p:sp>
      <p:sp>
        <p:nvSpPr>
          <p:cNvPr id="8" name="[img_caption]"/>
          <p:cNvSpPr txBox="1"/>
          <p:nvPr/>
        </p:nvSpPr>
        <p:spPr>
          <a:xfrm>
            <a:off x="381000" y="4521200"/>
            <a:ext cx="5207000" cy="228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050" b="0" i="0">
                <a:solidFill>
                  <a:srgbClr val="595959"/>
                </a:solidFill>
                <a:latin typeface="Microsoft YaHei"/>
                <a:ea typeface="Microsoft YaHei"/>
              </a:rPr>
              <a:t>图: 戈壁滩百兆瓦级智能光储电站与园区微网调度中心实时联动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81000" y="4876800"/>
            <a:ext cx="1638300" cy="3175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2165350" y="4876800"/>
            <a:ext cx="1638300" cy="3175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3949700" y="4876800"/>
            <a:ext cx="1638300" cy="3175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[img_kpi1]"/>
          <p:cNvSpPr txBox="1"/>
          <p:nvPr/>
        </p:nvSpPr>
        <p:spPr>
          <a:xfrm>
            <a:off x="381000" y="4876800"/>
            <a:ext cx="1638300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250" b="1" i="0">
                <a:solidFill>
                  <a:srgbClr val="262626"/>
                </a:solidFill>
                <a:latin typeface="Microsoft YaHei"/>
                <a:ea typeface="Microsoft YaHei"/>
              </a:rPr>
              <a:t>绿电占比 92%</a:t>
            </a:r>
          </a:p>
        </p:txBody>
      </p:sp>
      <p:sp>
        <p:nvSpPr>
          <p:cNvPr id="13" name="[img_kpi2]"/>
          <p:cNvSpPr txBox="1"/>
          <p:nvPr/>
        </p:nvSpPr>
        <p:spPr>
          <a:xfrm>
            <a:off x="2165350" y="4876800"/>
            <a:ext cx="1638300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250" b="1" i="0">
                <a:solidFill>
                  <a:srgbClr val="262626"/>
                </a:solidFill>
                <a:latin typeface="Microsoft YaHei"/>
                <a:ea typeface="Microsoft YaHei"/>
              </a:rPr>
              <a:t>度电成本 -31%</a:t>
            </a:r>
          </a:p>
        </p:txBody>
      </p:sp>
      <p:sp>
        <p:nvSpPr>
          <p:cNvPr id="14" name="[img_kpi3]"/>
          <p:cNvSpPr txBox="1"/>
          <p:nvPr/>
        </p:nvSpPr>
        <p:spPr>
          <a:xfrm>
            <a:off x="3949700" y="4876800"/>
            <a:ext cx="1638300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250" b="1" i="0">
                <a:solidFill>
                  <a:srgbClr val="262626"/>
                </a:solidFill>
                <a:latin typeface="Microsoft YaHei"/>
                <a:ea typeface="Microsoft YaHei"/>
              </a:rPr>
              <a:t>并网波动 &lt;2%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842000" y="889000"/>
            <a:ext cx="59690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842000" y="8890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[m1_title]"/>
          <p:cNvSpPr txBox="1"/>
          <p:nvPr/>
        </p:nvSpPr>
        <p:spPr>
          <a:xfrm>
            <a:off x="5956300" y="889000"/>
            <a:ext cx="58039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500" b="1" i="0">
                <a:solidFill>
                  <a:srgbClr val="262626"/>
                </a:solidFill>
                <a:latin typeface="Microsoft YaHei"/>
                <a:ea typeface="Microsoft YaHei"/>
              </a:rPr>
              <a:t>方案解读: 源网荷储一体化智能调度</a:t>
            </a:r>
          </a:p>
        </p:txBody>
      </p:sp>
      <p:sp>
        <p:nvSpPr>
          <p:cNvPr id="18" name="[m1_bullets]"/>
          <p:cNvSpPr txBox="1"/>
          <p:nvPr/>
        </p:nvSpPr>
        <p:spPr>
          <a:xfrm>
            <a:off x="6032500" y="1244600"/>
            <a:ext cx="5588000" cy="15240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250" b="0" i="0">
                <a:solidFill>
                  <a:srgbClr val="262626"/>
                </a:solidFill>
                <a:latin typeface="Microsoft YaHei"/>
                <a:ea typeface="Microsoft YaHei"/>
              </a:rPr>
              <a:t>本方案以 iEMS 智能调度平台为核心, 将光伏、储能与柔性负荷统一接入并实现秒级功率平衡; AI 功率预测融合气象卫星数据后, 日前预测准确率提升至 96%, 构网型储能提供虚拟惯量支撑, 弱电网场景并网波动控制在 2% 以内。通过光储协同削峰填谷, 园区最大需量下降 28%, 容量电费同步压降; 电池簇级管理叠加 AI 内短路预警, 可提前 24 小时识别热失控风险, 微网黑启动实测 90 秒即可恢复关键负荷。整体采用云边协同架构, 边缘侧毫秒级控制、云端全局寻优, 调度策略保持周级迭代演进。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842000" y="2933700"/>
            <a:ext cx="59690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842000" y="29337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[m2_title]"/>
          <p:cNvSpPr txBox="1"/>
          <p:nvPr/>
        </p:nvSpPr>
        <p:spPr>
          <a:xfrm>
            <a:off x="5956300" y="2933700"/>
            <a:ext cx="58039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500" b="1" i="0">
                <a:solidFill>
                  <a:srgbClr val="262626"/>
                </a:solidFill>
                <a:latin typeface="Microsoft YaHei"/>
                <a:ea typeface="Microsoft YaHei"/>
              </a:rPr>
              <a:t>落地价值与复制路径</a:t>
            </a:r>
          </a:p>
        </p:txBody>
      </p:sp>
      <p:sp>
        <p:nvSpPr>
          <p:cNvPr id="22" name="[m2_bullets]"/>
          <p:cNvSpPr txBox="1"/>
          <p:nvPr/>
        </p:nvSpPr>
        <p:spPr>
          <a:xfrm>
            <a:off x="6032500" y="3289300"/>
            <a:ext cx="5588000" cy="939799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250" b="0" i="0">
                <a:solidFill>
                  <a:srgbClr val="262626"/>
                </a:solidFill>
                <a:latin typeface="Microsoft YaHei"/>
                <a:ea typeface="Microsoft YaHei"/>
              </a:rPr>
              <a:t>• 经济性: 度电成本降至 0.21 元, 投资回收期缩短至 5.8 年</a:t>
            </a:r>
          </a:p>
          <a:p>
            <a:pPr algn="l">
              <a:lnSpc>
                <a:spcPct val="125000"/>
              </a:lnSpc>
            </a:pPr>
            <a:r>
              <a:rPr sz="1250" b="0" i="0">
                <a:solidFill>
                  <a:srgbClr val="262626"/>
                </a:solidFill>
                <a:latin typeface="Microsoft YaHei"/>
                <a:ea typeface="Microsoft YaHei"/>
              </a:rPr>
              <a:t>• 可靠性: 全年供电可用率 99.99%, 关键产线零非计划停电</a:t>
            </a:r>
          </a:p>
          <a:p>
            <a:pPr algn="l">
              <a:lnSpc>
                <a:spcPct val="125000"/>
              </a:lnSpc>
            </a:pPr>
            <a:r>
              <a:rPr sz="1250" b="0" i="0">
                <a:solidFill>
                  <a:srgbClr val="262626"/>
                </a:solidFill>
                <a:latin typeface="Microsoft YaHei"/>
                <a:ea typeface="Microsoft YaHei"/>
              </a:rPr>
              <a:t>• 低碳: 年减排二氧化碳 8.6 万吨, 获评省级零碳园区标杆</a:t>
            </a:r>
          </a:p>
          <a:p>
            <a:pPr algn="l">
              <a:lnSpc>
                <a:spcPct val="125000"/>
              </a:lnSpc>
            </a:pPr>
            <a:r>
              <a:rPr sz="1250" b="0" i="0">
                <a:solidFill>
                  <a:srgbClr val="262626"/>
                </a:solidFill>
                <a:latin typeface="Microsoft YaHei"/>
                <a:ea typeface="Microsoft YaHei"/>
              </a:rPr>
              <a:t>• 复制: 方案固化为 3 档标准包, 已签约 9 个工业园区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842000" y="4394200"/>
            <a:ext cx="2857500" cy="355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[m2_kpi1]"/>
          <p:cNvSpPr txBox="1"/>
          <p:nvPr/>
        </p:nvSpPr>
        <p:spPr>
          <a:xfrm>
            <a:off x="5842000" y="4394200"/>
            <a:ext cx="28575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50" b="1" i="0">
                <a:solidFill>
                  <a:srgbClr val="262626"/>
                </a:solidFill>
                <a:latin typeface="Microsoft YaHei"/>
                <a:ea typeface="Microsoft YaHei"/>
              </a:rPr>
              <a:t>投资回收期 5.8 年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953500" y="4394200"/>
            <a:ext cx="2857500" cy="355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[m2_kpi2]"/>
          <p:cNvSpPr txBox="1"/>
          <p:nvPr/>
        </p:nvSpPr>
        <p:spPr>
          <a:xfrm>
            <a:off x="8953500" y="4394200"/>
            <a:ext cx="28575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50" b="1" i="0">
                <a:solidFill>
                  <a:srgbClr val="262626"/>
                </a:solidFill>
                <a:latin typeface="Microsoft YaHei"/>
                <a:ea typeface="Microsoft YaHei"/>
              </a:rPr>
              <a:t>年减排 CO2 8.6 万吨</a:t>
            </a:r>
          </a:p>
        </p:txBody>
      </p:sp>
      <p:sp>
        <p:nvSpPr>
          <p:cNvPr id="27" name="[m2_note]"/>
          <p:cNvSpPr txBox="1"/>
          <p:nvPr/>
        </p:nvSpPr>
        <p:spPr>
          <a:xfrm>
            <a:off x="5842000" y="4876800"/>
            <a:ext cx="59690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000" b="0" i="0">
                <a:solidFill>
                  <a:srgbClr val="595959"/>
                </a:solidFill>
                <a:latin typeface="Microsoft YaHei"/>
                <a:ea typeface="Microsoft YaHei"/>
              </a:rPr>
              <a:t>注: 数据取自该园区 2025 全年运行实测, 经第三方机构审计认证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81000" y="5588000"/>
            <a:ext cx="11430000" cy="6350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381000" y="5588000"/>
            <a:ext cx="38100" cy="6350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[concl]"/>
          <p:cNvSpPr txBox="1"/>
          <p:nvPr/>
        </p:nvSpPr>
        <p:spPr>
          <a:xfrm>
            <a:off x="584200" y="5664200"/>
            <a:ext cx="94615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400" b="1" i="0">
                <a:solidFill>
                  <a:srgbClr val="1F4E79"/>
                </a:solidFill>
                <a:latin typeface="Microsoft YaHei"/>
                <a:ea typeface="Microsoft YaHei"/>
              </a:rPr>
              <a:t>标杆项目验证'光储一体 + AI 调度'在工业园区的商业闭环, 下一步以标准包模式向 9 省工业园区规模复制, 三年再造 50 个零碳园区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0223500" y="5702300"/>
            <a:ext cx="1524000" cy="4064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[concl_kpi]"/>
          <p:cNvSpPr txBox="1"/>
          <p:nvPr/>
        </p:nvSpPr>
        <p:spPr>
          <a:xfrm>
            <a:off x="10223500" y="5702300"/>
            <a:ext cx="15240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50" b="1" i="0">
                <a:solidFill>
                  <a:srgbClr val="262626"/>
                </a:solidFill>
                <a:latin typeface="Microsoft YaHei"/>
                <a:ea typeface="Microsoft YaHei"/>
              </a:rPr>
              <a:t>在手订单 12 亿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