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智算中心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E级智算中心三柱体系: 训练效率 ×2.3, 故障自愈率 91%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81000" y="857250"/>
            <a:ext cx="11430000" cy="533400"/>
          </a:xfrm>
          <a:prstGeom prst="round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[roof_goal]"/>
          <p:cNvSpPr txBox="1"/>
          <p:nvPr/>
        </p:nvSpPr>
        <p:spPr>
          <a:xfrm>
            <a:off x="635000" y="857250"/>
            <a:ext cx="10922000" cy="533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总目标: 建成 E 级智算中心, 支撑千亿参数大模型训练常态化运行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2209800" y="1390650"/>
            <a:ext cx="0" cy="247650"/>
          </a:xfrm>
          <a:prstGeom prst="line">
            <a:avLst/>
          </a:prstGeom>
          <a:ln w="254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6096000" y="1390650"/>
            <a:ext cx="0" cy="247650"/>
          </a:xfrm>
          <a:prstGeom prst="line">
            <a:avLst/>
          </a:prstGeom>
          <a:ln w="254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982200" y="1390650"/>
            <a:ext cx="0" cy="247650"/>
          </a:xfrm>
          <a:prstGeom prst="line">
            <a:avLst/>
          </a:prstGeom>
          <a:ln w="254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81000" y="1651000"/>
            <a:ext cx="3657600" cy="3937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2" name="Rounded Rectangle 11"/>
          <p:cNvSpPr/>
          <p:nvPr/>
        </p:nvSpPr>
        <p:spPr>
          <a:xfrm>
            <a:off x="381000" y="1651000"/>
            <a:ext cx="3657600" cy="368300"/>
          </a:xfrm>
          <a:prstGeom prst="round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3" name="Rectangle 12"/>
          <p:cNvSpPr/>
          <p:nvPr/>
        </p:nvSpPr>
        <p:spPr>
          <a:xfrm>
            <a:off x="381000" y="1841500"/>
            <a:ext cx="3657600" cy="1778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4" name="TextBox 13"/>
          <p:cNvSpPr txBox="1"/>
          <p:nvPr/>
        </p:nvSpPr>
        <p:spPr>
          <a:xfrm>
            <a:off x="451611" y="1689481"/>
            <a:ext cx="303276" cy="29133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①</a:t>
            </a:r>
          </a:p>
        </p:txBody>
      </p:sp>
      <p:sp>
        <p:nvSpPr>
          <p:cNvPr id="15" name="[pillar1_name]"/>
          <p:cNvSpPr txBox="1"/>
          <p:nvPr/>
        </p:nvSpPr>
        <p:spPr>
          <a:xfrm>
            <a:off x="736600" y="1651000"/>
            <a:ext cx="29464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异构算力底座</a:t>
            </a:r>
          </a:p>
        </p:txBody>
      </p:sp>
      <p:sp>
        <p:nvSpPr>
          <p:cNvPr id="16" name="[pillar1_bullets]"/>
          <p:cNvSpPr txBox="1"/>
          <p:nvPr/>
        </p:nvSpPr>
        <p:spPr>
          <a:xfrm>
            <a:off x="546100" y="2133600"/>
            <a:ext cx="3327400" cy="16002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算力底座以 Atlas 900 A3 集群为核心, 单集群提供 4000P 稠密算力, 通过训推一体调度将算力利用率从 58% 提升至 86%, 昇腾与鲲鹏资源池化纳管率达 92%。机房采用全液冷方案, PUE 由 1.42 降至 1.12; 断点续训 10 分钟内恢复, 已支撑千卡集群连续稳定训练 30 天, 弹性扩缩容使峰值算力 10 分钟就位, 碎片算力利用率再提升 21%。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193800" y="3835400"/>
            <a:ext cx="2032000" cy="2921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8" name="[pillar1_kpi]"/>
          <p:cNvSpPr txBox="1"/>
          <p:nvPr/>
        </p:nvSpPr>
        <p:spPr>
          <a:xfrm>
            <a:off x="1193800" y="3835400"/>
            <a:ext cx="20320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算力利用率 86%</a:t>
            </a:r>
          </a:p>
        </p:txBody>
      </p:sp>
      <p:sp>
        <p:nvSpPr>
          <p:cNvPr id="19" name="[pillar1_note]"/>
          <p:cNvSpPr txBox="1"/>
          <p:nvPr/>
        </p:nvSpPr>
        <p:spPr>
          <a:xfrm>
            <a:off x="546100" y="4203700"/>
            <a:ext cx="33274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已支撑 3 个千亿参数模型全流程训练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635000" y="4572000"/>
            <a:ext cx="3149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079913" y="4772313"/>
            <a:ext cx="259772" cy="259772"/>
          </a:xfrm>
          <a:prstGeom prst="rect">
            <a:avLst/>
          </a:prstGeom>
          <a:solidFill>
            <a:srgbClr val="FFFFFF"/>
          </a:solidFill>
          <a:ln w="17780">
            <a:solidFill>
              <a:srgbClr val="2E75B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2" name="Rectangle 21"/>
          <p:cNvSpPr/>
          <p:nvPr/>
        </p:nvSpPr>
        <p:spPr>
          <a:xfrm>
            <a:off x="2149186" y="4841586"/>
            <a:ext cx="121227" cy="121227"/>
          </a:xfrm>
          <a:prstGeom prst="rect">
            <a:avLst/>
          </a:prstGeom>
          <a:solidFill>
            <a:srgbClr val="DEEAF6"/>
          </a:solidFill>
          <a:ln w="10160">
            <a:solidFill>
              <a:srgbClr val="2E75B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23" name="Connector 22"/>
          <p:cNvCxnSpPr/>
          <p:nvPr/>
        </p:nvCxnSpPr>
        <p:spPr>
          <a:xfrm>
            <a:off x="2123209" y="4711700"/>
            <a:ext cx="0" cy="60613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2123209" y="5032086"/>
            <a:ext cx="0" cy="60614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2019300" y="4815609"/>
            <a:ext cx="60613" cy="0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2339686" y="4815609"/>
            <a:ext cx="60614" cy="0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2209800" y="4711700"/>
            <a:ext cx="0" cy="60613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2209800" y="5032086"/>
            <a:ext cx="0" cy="60614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2019300" y="4902200"/>
            <a:ext cx="60613" cy="0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2339686" y="4902200"/>
            <a:ext cx="60614" cy="0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2296390" y="4711700"/>
            <a:ext cx="0" cy="60613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2296390" y="5032086"/>
            <a:ext cx="0" cy="60614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2019300" y="4988790"/>
            <a:ext cx="60613" cy="0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2339686" y="4988790"/>
            <a:ext cx="60614" cy="0"/>
          </a:xfrm>
          <a:prstGeom prst="line">
            <a:avLst/>
          </a:prstGeom>
          <a:ln w="1143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701800" y="5130800"/>
            <a:ext cx="10160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CHIP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4267200" y="1651000"/>
            <a:ext cx="3657600" cy="3937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7" name="Rounded Rectangle 36"/>
          <p:cNvSpPr/>
          <p:nvPr/>
        </p:nvSpPr>
        <p:spPr>
          <a:xfrm>
            <a:off x="4267200" y="1651000"/>
            <a:ext cx="3657600" cy="368300"/>
          </a:xfrm>
          <a:prstGeom prst="round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8" name="Rectangle 37"/>
          <p:cNvSpPr/>
          <p:nvPr/>
        </p:nvSpPr>
        <p:spPr>
          <a:xfrm>
            <a:off x="4267200" y="1841500"/>
            <a:ext cx="3657600" cy="1778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9" name="TextBox 38"/>
          <p:cNvSpPr txBox="1"/>
          <p:nvPr/>
        </p:nvSpPr>
        <p:spPr>
          <a:xfrm>
            <a:off x="4337812" y="1689481"/>
            <a:ext cx="303276" cy="29133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②</a:t>
            </a:r>
          </a:p>
        </p:txBody>
      </p:sp>
      <p:sp>
        <p:nvSpPr>
          <p:cNvPr id="40" name="[pillar2_name]"/>
          <p:cNvSpPr txBox="1"/>
          <p:nvPr/>
        </p:nvSpPr>
        <p:spPr>
          <a:xfrm>
            <a:off x="4622800" y="1651000"/>
            <a:ext cx="29464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高速参数互联</a:t>
            </a:r>
          </a:p>
        </p:txBody>
      </p:sp>
      <p:sp>
        <p:nvSpPr>
          <p:cNvPr id="41" name="[pillar2_bullets]"/>
          <p:cNvSpPr txBox="1"/>
          <p:nvPr/>
        </p:nvSpPr>
        <p:spPr>
          <a:xfrm>
            <a:off x="4432300" y="2133600"/>
            <a:ext cx="3327400" cy="16002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参数面采用 RoCE 无损以太与 400GE 全互联组网, NSLB 网络级负载均衡使链路利用率稳定在 95% 以上, iLossless 拥塞控制将长尾时延压降 73%。万卡组网线性度保持 92% 以上, 通信开销占比控制在 18% 以内; 参数面、业务面与带外管理三网分离, 光模块故障预测使链路闪断率下降 90%, 拓扑感知通信编排让 AllReduce 集合通信提速 1.8 倍。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080000" y="3835400"/>
            <a:ext cx="2032000" cy="2921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3" name="[pillar2_kpi]"/>
          <p:cNvSpPr txBox="1"/>
          <p:nvPr/>
        </p:nvSpPr>
        <p:spPr>
          <a:xfrm>
            <a:off x="5080000" y="3835400"/>
            <a:ext cx="20320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组网线性度 ≥92%</a:t>
            </a:r>
          </a:p>
        </p:txBody>
      </p:sp>
      <p:sp>
        <p:nvSpPr>
          <p:cNvPr id="44" name="[pillar2_note]"/>
          <p:cNvSpPr txBox="1"/>
          <p:nvPr/>
        </p:nvSpPr>
        <p:spPr>
          <a:xfrm>
            <a:off x="4432300" y="4203700"/>
            <a:ext cx="33274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与算力/存储联合调优, 端到端无瓶颈</a:t>
            </a:r>
          </a:p>
        </p:txBody>
      </p:sp>
      <p:cxnSp>
        <p:nvCxnSpPr>
          <p:cNvPr id="45" name="Connector 44"/>
          <p:cNvCxnSpPr/>
          <p:nvPr/>
        </p:nvCxnSpPr>
        <p:spPr>
          <a:xfrm>
            <a:off x="4521200" y="4572000"/>
            <a:ext cx="3149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6052704" y="4703040"/>
            <a:ext cx="86590" cy="86590"/>
          </a:xfrm>
          <a:prstGeom prst="ellipse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Oval 46"/>
          <p:cNvSpPr/>
          <p:nvPr/>
        </p:nvSpPr>
        <p:spPr>
          <a:xfrm>
            <a:off x="5896840" y="4980131"/>
            <a:ext cx="86590" cy="86590"/>
          </a:xfrm>
          <a:prstGeom prst="ellipse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8" name="Oval 47"/>
          <p:cNvSpPr/>
          <p:nvPr/>
        </p:nvSpPr>
        <p:spPr>
          <a:xfrm>
            <a:off x="6208568" y="4980131"/>
            <a:ext cx="86590" cy="86590"/>
          </a:xfrm>
          <a:prstGeom prst="ellipse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49" name="Connector 48"/>
          <p:cNvCxnSpPr/>
          <p:nvPr/>
        </p:nvCxnSpPr>
        <p:spPr>
          <a:xfrm flipH="1">
            <a:off x="5940136" y="4746336"/>
            <a:ext cx="155864" cy="277091"/>
          </a:xfrm>
          <a:prstGeom prst="line">
            <a:avLst/>
          </a:prstGeom>
          <a:ln w="1270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ctor 49"/>
          <p:cNvCxnSpPr/>
          <p:nvPr/>
        </p:nvCxnSpPr>
        <p:spPr>
          <a:xfrm>
            <a:off x="6096000" y="4746336"/>
            <a:ext cx="155863" cy="277091"/>
          </a:xfrm>
          <a:prstGeom prst="line">
            <a:avLst/>
          </a:prstGeom>
          <a:ln w="1270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or 50"/>
          <p:cNvCxnSpPr/>
          <p:nvPr/>
        </p:nvCxnSpPr>
        <p:spPr>
          <a:xfrm>
            <a:off x="5940136" y="5023427"/>
            <a:ext cx="311727" cy="0"/>
          </a:xfrm>
          <a:prstGeom prst="line">
            <a:avLst/>
          </a:prstGeom>
          <a:ln w="1270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588000" y="5130800"/>
            <a:ext cx="10160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NET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153399" y="1651000"/>
            <a:ext cx="3657600" cy="3937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4" name="Rounded Rectangle 53"/>
          <p:cNvSpPr/>
          <p:nvPr/>
        </p:nvSpPr>
        <p:spPr>
          <a:xfrm>
            <a:off x="8153399" y="1651000"/>
            <a:ext cx="3657600" cy="368300"/>
          </a:xfrm>
          <a:prstGeom prst="round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5" name="Rectangle 54"/>
          <p:cNvSpPr/>
          <p:nvPr/>
        </p:nvSpPr>
        <p:spPr>
          <a:xfrm>
            <a:off x="8153399" y="1841500"/>
            <a:ext cx="3657600" cy="1778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6" name="TextBox 55"/>
          <p:cNvSpPr txBox="1"/>
          <p:nvPr/>
        </p:nvSpPr>
        <p:spPr>
          <a:xfrm>
            <a:off x="8224011" y="1689481"/>
            <a:ext cx="303276" cy="29133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③</a:t>
            </a:r>
          </a:p>
        </p:txBody>
      </p:sp>
      <p:sp>
        <p:nvSpPr>
          <p:cNvPr id="57" name="[pillar3_name]"/>
          <p:cNvSpPr txBox="1"/>
          <p:nvPr/>
        </p:nvSpPr>
        <p:spPr>
          <a:xfrm>
            <a:off x="8509000" y="1651000"/>
            <a:ext cx="29464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安全可信运营</a:t>
            </a:r>
          </a:p>
        </p:txBody>
      </p:sp>
      <p:sp>
        <p:nvSpPr>
          <p:cNvPr id="58" name="[pillar3_bullets]"/>
          <p:cNvSpPr txBox="1"/>
          <p:nvPr/>
        </p:nvSpPr>
        <p:spPr>
          <a:xfrm>
            <a:off x="8318499" y="2133600"/>
            <a:ext cx="3327400" cy="16002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运营体系实现训练数据全链路加密与密态计算 100% 覆盖, 模型资产嵌入水印并对权重外发实施防泄漏审计, 同时满足等保 2.0 四级与 AI 安全围栏双合规要求。故障自愈编排将 MTTR 由 4 小时压缩至 22 分钟, 算力租户硬隔离保持越权访问零事件; 全栈可观测覆盖 5000 余项秒级采集指标, 红蓝对抗常态化演练确保高危漏洞 24 小时内闭环。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8966200" y="3835400"/>
            <a:ext cx="2032000" cy="2921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0" name="[pillar3_kpi]"/>
          <p:cNvSpPr txBox="1"/>
          <p:nvPr/>
        </p:nvSpPr>
        <p:spPr>
          <a:xfrm>
            <a:off x="8966200" y="3835400"/>
            <a:ext cx="20320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MTTR 压缩 91%</a:t>
            </a:r>
          </a:p>
        </p:txBody>
      </p:sp>
      <p:sp>
        <p:nvSpPr>
          <p:cNvPr id="61" name="[pillar3_note]"/>
          <p:cNvSpPr txBox="1"/>
          <p:nvPr/>
        </p:nvSpPr>
        <p:spPr>
          <a:xfrm>
            <a:off x="8318499" y="4203700"/>
            <a:ext cx="3327400" cy="2159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通过安全运营中心年度审计认证</a:t>
            </a:r>
          </a:p>
        </p:txBody>
      </p:sp>
      <p:cxnSp>
        <p:nvCxnSpPr>
          <p:cNvPr id="62" name="Connector 61"/>
          <p:cNvCxnSpPr/>
          <p:nvPr/>
        </p:nvCxnSpPr>
        <p:spPr>
          <a:xfrm>
            <a:off x="8407400" y="4572000"/>
            <a:ext cx="31496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Hexagon 62"/>
          <p:cNvSpPr/>
          <p:nvPr/>
        </p:nvSpPr>
        <p:spPr>
          <a:xfrm rot="5400000">
            <a:off x="9791700" y="4711700"/>
            <a:ext cx="327660" cy="381000"/>
          </a:xfrm>
          <a:prstGeom prst="hexagon">
            <a:avLst/>
          </a:prstGeom>
          <a:solidFill>
            <a:srgbClr val="FFFFFF"/>
          </a:solidFill>
          <a:ln w="17780">
            <a:solidFill>
              <a:srgbClr val="2E75B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4" name="TextBox 63"/>
          <p:cNvSpPr txBox="1"/>
          <p:nvPr/>
        </p:nvSpPr>
        <p:spPr>
          <a:xfrm>
            <a:off x="9791700" y="4711700"/>
            <a:ext cx="32766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i="0" lang="zh-CN" altLang="zh-CN">
                <a:solidFill>
                  <a:srgbClr val="2E75B6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474200" y="5130800"/>
            <a:ext cx="10160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SHIELD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381000" y="5746750"/>
            <a:ext cx="11430000" cy="5080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7" name="Rectangle 66"/>
          <p:cNvSpPr/>
          <p:nvPr/>
        </p:nvSpPr>
        <p:spPr>
          <a:xfrm>
            <a:off x="381000" y="5746750"/>
            <a:ext cx="50800" cy="5080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8" name="Oval 67"/>
          <p:cNvSpPr/>
          <p:nvPr/>
        </p:nvSpPr>
        <p:spPr>
          <a:xfrm>
            <a:off x="609600" y="5861050"/>
            <a:ext cx="279400" cy="889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9" name="Oval 68"/>
          <p:cNvSpPr/>
          <p:nvPr/>
        </p:nvSpPr>
        <p:spPr>
          <a:xfrm>
            <a:off x="609600" y="5949950"/>
            <a:ext cx="279400" cy="889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0" name="Oval 69"/>
          <p:cNvSpPr/>
          <p:nvPr/>
        </p:nvSpPr>
        <p:spPr>
          <a:xfrm>
            <a:off x="609600" y="6038850"/>
            <a:ext cx="279400" cy="88900"/>
          </a:xfrm>
          <a:prstGeom prst="ellipse">
            <a:avLst/>
          </a:prstGeom>
          <a:solidFill>
            <a:srgbClr val="FFFFFF"/>
          </a:solidFill>
          <a:ln w="1524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1" name="[base_support]"/>
          <p:cNvSpPr txBox="1"/>
          <p:nvPr/>
        </p:nvSpPr>
        <p:spPr>
          <a:xfrm>
            <a:off x="1079500" y="5746750"/>
            <a:ext cx="10541000" cy="508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统一数据底座: 湖仓一体 + 全链路血缘治理, 数据合规审计覆盖率 100%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