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</p:sldIdLst>
  <p:sldSz cx="12192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381000" y="279400"/>
            <a:ext cx="952500" cy="279400"/>
          </a:xfrm>
          <a:prstGeom prst="rect">
            <a:avLst/>
          </a:prstGeom>
          <a:solidFill>
            <a:srgbClr val="B90A0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3" name="[chip]"/>
          <p:cNvSpPr txBox="1"/>
          <p:nvPr/>
        </p:nvSpPr>
        <p:spPr>
          <a:xfrm>
            <a:off x="381000" y="279400"/>
            <a:ext cx="952500" cy="2794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1400" b="1" i="0" lang="zh-CN" altLang="zh-CN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数字底座</a:t>
            </a:r>
          </a:p>
        </p:txBody>
      </p:sp>
      <p:sp>
        <p:nvSpPr>
          <p:cNvPr id="4" name="[title_main]"/>
          <p:cNvSpPr txBox="1"/>
          <p:nvPr/>
        </p:nvSpPr>
        <p:spPr>
          <a:xfrm>
            <a:off x="1473200" y="228600"/>
            <a:ext cx="9207500" cy="3683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2200" b="1" i="0" lang="zh-CN" altLang="zh-CN">
                <a:solidFill>
                  <a:srgbClr val="B90A0A"/>
                </a:solidFill>
                <a:latin typeface="Microsoft YaHei"/>
                <a:ea typeface="Microsoft YaHei"/>
                <a:cs typeface="Microsoft YaHei"/>
              </a:rPr>
              <a:t>三层架构解耦: 应用敏捷迭代 + 平台能力复用, 新业务上线周期缩短 60%</a:t>
            </a:r>
          </a:p>
        </p:txBody>
      </p:sp>
      <p:cxnSp>
        <p:nvCxnSpPr>
          <p:cNvPr id="5" name="Connector 4"/>
          <p:cNvCxnSpPr/>
          <p:nvPr/>
        </p:nvCxnSpPr>
        <p:spPr>
          <a:xfrm flipV="1">
            <a:off x="11366500" y="304800"/>
            <a:ext cx="419100" cy="241300"/>
          </a:xfrm>
          <a:prstGeom prst="line">
            <a:avLst/>
          </a:prstGeom>
          <a:ln w="22860">
            <a:solidFill>
              <a:srgbClr val="B90A0A"/>
            </a:solidFill>
            <a:prstDash val="dash"/>
            <a:tailEnd type="triangl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Rectangle 5"/>
          <p:cNvSpPr/>
          <p:nvPr/>
        </p:nvSpPr>
        <p:spPr>
          <a:xfrm>
            <a:off x="381000" y="825500"/>
            <a:ext cx="9245600" cy="1460500"/>
          </a:xfrm>
          <a:prstGeom prst="rect">
            <a:avLst/>
          </a:prstGeom>
          <a:solidFill>
            <a:srgbClr val="DEEAF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7" name="Rectangle 6"/>
          <p:cNvSpPr/>
          <p:nvPr/>
        </p:nvSpPr>
        <p:spPr>
          <a:xfrm>
            <a:off x="533400" y="952500"/>
            <a:ext cx="698500" cy="1206500"/>
          </a:xfrm>
          <a:prstGeom prst="rect">
            <a:avLst/>
          </a:prstGeom>
          <a:solidFill>
            <a:srgbClr val="2E75B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8" name="[layer1_name]"/>
          <p:cNvSpPr txBox="1"/>
          <p:nvPr/>
        </p:nvSpPr>
        <p:spPr>
          <a:xfrm>
            <a:off x="533400" y="952500"/>
            <a:ext cx="698500" cy="12065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1600" b="1" i="0" lang="zh-CN" altLang="zh-CN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应用层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1422400" y="1079500"/>
            <a:ext cx="2540000" cy="9525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BFBFB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10" name="Oval 9"/>
          <p:cNvSpPr/>
          <p:nvPr/>
        </p:nvSpPr>
        <p:spPr>
          <a:xfrm>
            <a:off x="2641600" y="1130300"/>
            <a:ext cx="101600" cy="101600"/>
          </a:xfrm>
          <a:prstGeom prst="ellipse">
            <a:avLst/>
          </a:prstGeom>
          <a:solidFill>
            <a:srgbClr val="FFFFFF"/>
          </a:solidFill>
          <a:ln w="17780">
            <a:solidFill>
              <a:srgbClr val="1F4E79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11" name="Chord 10"/>
          <p:cNvSpPr/>
          <p:nvPr/>
        </p:nvSpPr>
        <p:spPr>
          <a:xfrm>
            <a:off x="2588490" y="1244600"/>
            <a:ext cx="207818" cy="203200"/>
          </a:xfrm>
          <a:prstGeom prst="chord">
            <a:avLst>
              <a:gd name="adj1" fmla="val 18000000"/>
              <a:gd name="adj2" fmla="val 0"/>
            </a:avLst>
          </a:prstGeom>
          <a:solidFill>
            <a:srgbClr val="FFFFFF"/>
          </a:solidFill>
          <a:ln w="17780">
            <a:solidFill>
              <a:srgbClr val="1F4E79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12" name="[layer1_capA]"/>
          <p:cNvSpPr txBox="1"/>
          <p:nvPr/>
        </p:nvSpPr>
        <p:spPr>
          <a:xfrm>
            <a:off x="1524000" y="1409700"/>
            <a:ext cx="2336800" cy="2032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1300" b="1" i="0" lang="zh-CN" altLang="zh-CN">
                <a:solidFill>
                  <a:srgbClr val="1F4E79"/>
                </a:solidFill>
                <a:latin typeface="Microsoft YaHei"/>
                <a:ea typeface="Microsoft YaHei"/>
                <a:cs typeface="Microsoft YaHei"/>
              </a:rPr>
              <a:t>智能运维助手</a:t>
            </a:r>
          </a:p>
        </p:txBody>
      </p:sp>
      <p:sp>
        <p:nvSpPr>
          <p:cNvPr id="13" name="[layer1_capA_desc]"/>
          <p:cNvSpPr txBox="1"/>
          <p:nvPr/>
        </p:nvSpPr>
        <p:spPr>
          <a:xfrm>
            <a:off x="1524000" y="1625600"/>
            <a:ext cx="2336800" cy="3556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950" b="0" i="0" lang="zh-CN" altLang="zh-CN">
                <a:solidFill>
                  <a:srgbClr val="595959"/>
                </a:solidFill>
                <a:latin typeface="Microsoft YaHei"/>
                <a:ea typeface="Microsoft YaHei"/>
                <a:cs typeface="Microsoft YaHei"/>
              </a:rPr>
              <a:t>故障自愈率 82%, 告警压缩 95%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4140200" y="1079500"/>
            <a:ext cx="2540000" cy="9525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BFBFB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15" name="Oval 14"/>
          <p:cNvSpPr/>
          <p:nvPr/>
        </p:nvSpPr>
        <p:spPr>
          <a:xfrm>
            <a:off x="5283200" y="1130300"/>
            <a:ext cx="254000" cy="254000"/>
          </a:xfrm>
          <a:prstGeom prst="ellipse">
            <a:avLst/>
          </a:prstGeom>
          <a:noFill/>
          <a:ln w="16510">
            <a:solidFill>
              <a:srgbClr val="1F4E79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16" name="Oval 15"/>
          <p:cNvSpPr/>
          <p:nvPr/>
        </p:nvSpPr>
        <p:spPr>
          <a:xfrm>
            <a:off x="5331460" y="1178559"/>
            <a:ext cx="157480" cy="157480"/>
          </a:xfrm>
          <a:prstGeom prst="ellipse">
            <a:avLst/>
          </a:prstGeom>
          <a:noFill/>
          <a:ln w="16510">
            <a:solidFill>
              <a:srgbClr val="1F4E79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17" name="Oval 16"/>
          <p:cNvSpPr/>
          <p:nvPr/>
        </p:nvSpPr>
        <p:spPr>
          <a:xfrm>
            <a:off x="5374640" y="1221740"/>
            <a:ext cx="71120" cy="71120"/>
          </a:xfrm>
          <a:prstGeom prst="ellipse">
            <a:avLst/>
          </a:prstGeom>
          <a:noFill/>
          <a:ln w="16510">
            <a:solidFill>
              <a:srgbClr val="1F4E79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18" name="[layer1_capB]"/>
          <p:cNvSpPr txBox="1"/>
          <p:nvPr/>
        </p:nvSpPr>
        <p:spPr>
          <a:xfrm>
            <a:off x="4241800" y="1409700"/>
            <a:ext cx="2336800" cy="2032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1300" b="1" i="0" lang="zh-CN" altLang="zh-CN">
                <a:solidFill>
                  <a:srgbClr val="1F4E79"/>
                </a:solidFill>
                <a:latin typeface="Microsoft YaHei"/>
                <a:ea typeface="Microsoft YaHei"/>
                <a:cs typeface="Microsoft YaHei"/>
              </a:rPr>
              <a:t>业务编排门户</a:t>
            </a:r>
          </a:p>
        </p:txBody>
      </p:sp>
      <p:sp>
        <p:nvSpPr>
          <p:cNvPr id="19" name="[layer1_capB_desc]"/>
          <p:cNvSpPr txBox="1"/>
          <p:nvPr/>
        </p:nvSpPr>
        <p:spPr>
          <a:xfrm>
            <a:off x="4241800" y="1625600"/>
            <a:ext cx="2336800" cy="3556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950" b="0" i="0" lang="zh-CN" altLang="zh-CN">
                <a:solidFill>
                  <a:srgbClr val="595959"/>
                </a:solidFill>
                <a:latin typeface="Microsoft YaHei"/>
                <a:ea typeface="Microsoft YaHei"/>
                <a:cs typeface="Microsoft YaHei"/>
              </a:rPr>
              <a:t>拖拽式编排, 上线周期 -60%</a:t>
            </a:r>
          </a:p>
        </p:txBody>
      </p:sp>
      <p:sp>
        <p:nvSpPr>
          <p:cNvPr id="20" name="Rounded Rectangle 19"/>
          <p:cNvSpPr/>
          <p:nvPr/>
        </p:nvSpPr>
        <p:spPr>
          <a:xfrm>
            <a:off x="6858000" y="1079500"/>
            <a:ext cx="2540000" cy="9525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BFBFB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21" name="Oval 20"/>
          <p:cNvSpPr/>
          <p:nvPr/>
        </p:nvSpPr>
        <p:spPr>
          <a:xfrm>
            <a:off x="8099136" y="1124527"/>
            <a:ext cx="57727" cy="57727"/>
          </a:xfrm>
          <a:prstGeom prst="ellipse">
            <a:avLst/>
          </a:prstGeom>
          <a:solidFill>
            <a:srgbClr val="1F4E7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22" name="Oval 21"/>
          <p:cNvSpPr/>
          <p:nvPr/>
        </p:nvSpPr>
        <p:spPr>
          <a:xfrm>
            <a:off x="7995227" y="1309254"/>
            <a:ext cx="57727" cy="57727"/>
          </a:xfrm>
          <a:prstGeom prst="ellipse">
            <a:avLst/>
          </a:prstGeom>
          <a:solidFill>
            <a:srgbClr val="1F4E7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23" name="Oval 22"/>
          <p:cNvSpPr/>
          <p:nvPr/>
        </p:nvSpPr>
        <p:spPr>
          <a:xfrm>
            <a:off x="8203045" y="1309254"/>
            <a:ext cx="57727" cy="57727"/>
          </a:xfrm>
          <a:prstGeom prst="ellipse">
            <a:avLst/>
          </a:prstGeom>
          <a:solidFill>
            <a:srgbClr val="1F4E7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cxnSp>
        <p:nvCxnSpPr>
          <p:cNvPr id="24" name="Connector 23"/>
          <p:cNvCxnSpPr/>
          <p:nvPr/>
        </p:nvCxnSpPr>
        <p:spPr>
          <a:xfrm flipH="1">
            <a:off x="8024090" y="1153390"/>
            <a:ext cx="103910" cy="184728"/>
          </a:xfrm>
          <a:prstGeom prst="line">
            <a:avLst/>
          </a:prstGeom>
          <a:ln w="12700">
            <a:solidFill>
              <a:srgbClr val="1F4E79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5" name="Connector 24"/>
          <p:cNvCxnSpPr/>
          <p:nvPr/>
        </p:nvCxnSpPr>
        <p:spPr>
          <a:xfrm>
            <a:off x="8128000" y="1153390"/>
            <a:ext cx="103909" cy="184728"/>
          </a:xfrm>
          <a:prstGeom prst="line">
            <a:avLst/>
          </a:prstGeom>
          <a:ln w="12700">
            <a:solidFill>
              <a:srgbClr val="1F4E79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6" name="Connector 25"/>
          <p:cNvCxnSpPr/>
          <p:nvPr/>
        </p:nvCxnSpPr>
        <p:spPr>
          <a:xfrm>
            <a:off x="8024090" y="1338118"/>
            <a:ext cx="207819" cy="0"/>
          </a:xfrm>
          <a:prstGeom prst="line">
            <a:avLst/>
          </a:prstGeom>
          <a:ln w="12700">
            <a:solidFill>
              <a:srgbClr val="1F4E79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7" name="[layer1_capC]"/>
          <p:cNvSpPr txBox="1"/>
          <p:nvPr/>
        </p:nvSpPr>
        <p:spPr>
          <a:xfrm>
            <a:off x="6959600" y="1409700"/>
            <a:ext cx="2336800" cy="2032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1300" b="1" i="0" lang="zh-CN" altLang="zh-CN">
                <a:solidFill>
                  <a:srgbClr val="1F4E79"/>
                </a:solidFill>
                <a:latin typeface="Microsoft YaHei"/>
                <a:ea typeface="Microsoft YaHei"/>
                <a:cs typeface="Microsoft YaHei"/>
              </a:rPr>
              <a:t>数字孪生沙盘</a:t>
            </a:r>
          </a:p>
        </p:txBody>
      </p:sp>
      <p:sp>
        <p:nvSpPr>
          <p:cNvPr id="28" name="[layer1_capC_desc]"/>
          <p:cNvSpPr txBox="1"/>
          <p:nvPr/>
        </p:nvSpPr>
        <p:spPr>
          <a:xfrm>
            <a:off x="6959600" y="1625600"/>
            <a:ext cx="2336800" cy="3556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950" b="0" i="0" lang="zh-CN" altLang="zh-CN">
                <a:solidFill>
                  <a:srgbClr val="595959"/>
                </a:solidFill>
                <a:latin typeface="Microsoft YaHei"/>
                <a:ea typeface="Microsoft YaHei"/>
                <a:cs typeface="Microsoft YaHei"/>
              </a:rPr>
              <a:t>网络变更仿真预演, 零风险割接</a:t>
            </a:r>
          </a:p>
        </p:txBody>
      </p:sp>
      <p:sp>
        <p:nvSpPr>
          <p:cNvPr id="29" name="Rectangle 28"/>
          <p:cNvSpPr/>
          <p:nvPr/>
        </p:nvSpPr>
        <p:spPr>
          <a:xfrm>
            <a:off x="381000" y="2571750"/>
            <a:ext cx="9245600" cy="1460500"/>
          </a:xfrm>
          <a:prstGeom prst="rect">
            <a:avLst/>
          </a:prstGeom>
          <a:solidFill>
            <a:srgbClr val="2E75B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30" name="Rectangle 29"/>
          <p:cNvSpPr/>
          <p:nvPr/>
        </p:nvSpPr>
        <p:spPr>
          <a:xfrm>
            <a:off x="533400" y="2698750"/>
            <a:ext cx="698500" cy="1206500"/>
          </a:xfrm>
          <a:prstGeom prst="rect">
            <a:avLst/>
          </a:prstGeom>
          <a:solidFill>
            <a:srgbClr val="1F4E7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31" name="[layer2_name]"/>
          <p:cNvSpPr txBox="1"/>
          <p:nvPr/>
        </p:nvSpPr>
        <p:spPr>
          <a:xfrm>
            <a:off x="533400" y="2698750"/>
            <a:ext cx="698500" cy="12065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1600" b="1" i="0" lang="zh-CN" altLang="zh-CN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平台层</a:t>
            </a:r>
          </a:p>
        </p:txBody>
      </p:sp>
      <p:sp>
        <p:nvSpPr>
          <p:cNvPr id="32" name="Rounded Rectangle 31"/>
          <p:cNvSpPr/>
          <p:nvPr/>
        </p:nvSpPr>
        <p:spPr>
          <a:xfrm>
            <a:off x="1422400" y="2825750"/>
            <a:ext cx="2540000" cy="9525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BFBFB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33" name="TextBox 32"/>
          <p:cNvSpPr txBox="1"/>
          <p:nvPr/>
        </p:nvSpPr>
        <p:spPr>
          <a:xfrm>
            <a:off x="2430462" y="2791344"/>
            <a:ext cx="523875" cy="40132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2400" b="1" i="0" lang="zh-CN" altLang="zh-CN">
                <a:solidFill>
                  <a:srgbClr val="1F4E79"/>
                </a:solidFill>
                <a:latin typeface="Microsoft YaHei"/>
                <a:ea typeface="Microsoft YaHei"/>
                <a:cs typeface="Microsoft YaHei"/>
              </a:rPr>
              <a:t>⚡</a:t>
            </a:r>
          </a:p>
        </p:txBody>
      </p:sp>
      <p:sp>
        <p:nvSpPr>
          <p:cNvPr id="34" name="[layer2_capA]"/>
          <p:cNvSpPr txBox="1"/>
          <p:nvPr/>
        </p:nvSpPr>
        <p:spPr>
          <a:xfrm>
            <a:off x="1524000" y="3155950"/>
            <a:ext cx="2336800" cy="2032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1300" b="1" i="0" lang="zh-CN" altLang="zh-CN">
                <a:solidFill>
                  <a:srgbClr val="1F4E79"/>
                </a:solidFill>
                <a:latin typeface="Microsoft YaHei"/>
                <a:ea typeface="Microsoft YaHei"/>
                <a:cs typeface="Microsoft YaHei"/>
              </a:rPr>
              <a:t>AI 推理服务</a:t>
            </a:r>
          </a:p>
        </p:txBody>
      </p:sp>
      <p:sp>
        <p:nvSpPr>
          <p:cNvPr id="35" name="[layer2_capA_desc]"/>
          <p:cNvSpPr txBox="1"/>
          <p:nvPr/>
        </p:nvSpPr>
        <p:spPr>
          <a:xfrm>
            <a:off x="1524000" y="3371850"/>
            <a:ext cx="2336800" cy="3556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950" b="0" i="0" lang="zh-CN" altLang="zh-CN">
                <a:solidFill>
                  <a:srgbClr val="595959"/>
                </a:solidFill>
                <a:latin typeface="Microsoft YaHei"/>
                <a:ea typeface="Microsoft YaHei"/>
                <a:cs typeface="Microsoft YaHei"/>
              </a:rPr>
              <a:t>千卡推理池化, 利用率 78%</a:t>
            </a:r>
          </a:p>
        </p:txBody>
      </p:sp>
      <p:sp>
        <p:nvSpPr>
          <p:cNvPr id="36" name="Rounded Rectangle 35"/>
          <p:cNvSpPr/>
          <p:nvPr/>
        </p:nvSpPr>
        <p:spPr>
          <a:xfrm>
            <a:off x="4140200" y="2825750"/>
            <a:ext cx="2540000" cy="9525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BFBFB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37" name="Oval 36"/>
          <p:cNvSpPr/>
          <p:nvPr/>
        </p:nvSpPr>
        <p:spPr>
          <a:xfrm>
            <a:off x="5283200" y="2876550"/>
            <a:ext cx="254000" cy="80818"/>
          </a:xfrm>
          <a:prstGeom prst="ellipse">
            <a:avLst/>
          </a:prstGeom>
          <a:solidFill>
            <a:srgbClr val="FFFFFF"/>
          </a:solidFill>
          <a:ln w="15240">
            <a:solidFill>
              <a:srgbClr val="1F4E79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38" name="Oval 37"/>
          <p:cNvSpPr/>
          <p:nvPr/>
        </p:nvSpPr>
        <p:spPr>
          <a:xfrm>
            <a:off x="5283200" y="2957368"/>
            <a:ext cx="254000" cy="80818"/>
          </a:xfrm>
          <a:prstGeom prst="ellipse">
            <a:avLst/>
          </a:prstGeom>
          <a:solidFill>
            <a:srgbClr val="FFFFFF"/>
          </a:solidFill>
          <a:ln w="15240">
            <a:solidFill>
              <a:srgbClr val="1F4E79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39" name="Oval 38"/>
          <p:cNvSpPr/>
          <p:nvPr/>
        </p:nvSpPr>
        <p:spPr>
          <a:xfrm>
            <a:off x="5283200" y="3038186"/>
            <a:ext cx="254000" cy="80818"/>
          </a:xfrm>
          <a:prstGeom prst="ellipse">
            <a:avLst/>
          </a:prstGeom>
          <a:solidFill>
            <a:srgbClr val="FFFFFF"/>
          </a:solidFill>
          <a:ln w="15240">
            <a:solidFill>
              <a:srgbClr val="1F4E79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40" name="[layer2_capB]"/>
          <p:cNvSpPr txBox="1"/>
          <p:nvPr/>
        </p:nvSpPr>
        <p:spPr>
          <a:xfrm>
            <a:off x="4241800" y="3155950"/>
            <a:ext cx="2336800" cy="2032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1300" b="1" i="0" lang="zh-CN" altLang="zh-CN">
                <a:solidFill>
                  <a:srgbClr val="1F4E79"/>
                </a:solidFill>
                <a:latin typeface="Microsoft YaHei"/>
                <a:ea typeface="Microsoft YaHei"/>
                <a:cs typeface="Microsoft YaHei"/>
              </a:rPr>
              <a:t>数据治理引擎</a:t>
            </a:r>
          </a:p>
        </p:txBody>
      </p:sp>
      <p:sp>
        <p:nvSpPr>
          <p:cNvPr id="41" name="[layer2_capB_desc]"/>
          <p:cNvSpPr txBox="1"/>
          <p:nvPr/>
        </p:nvSpPr>
        <p:spPr>
          <a:xfrm>
            <a:off x="4241800" y="3371850"/>
            <a:ext cx="2336800" cy="3556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950" b="0" i="0" lang="zh-CN" altLang="zh-CN">
                <a:solidFill>
                  <a:srgbClr val="595959"/>
                </a:solidFill>
                <a:latin typeface="Microsoft YaHei"/>
                <a:ea typeface="Microsoft YaHei"/>
                <a:cs typeface="Microsoft YaHei"/>
              </a:rPr>
              <a:t>统一目录, 资产 1.2 万张表</a:t>
            </a:r>
          </a:p>
        </p:txBody>
      </p:sp>
      <p:sp>
        <p:nvSpPr>
          <p:cNvPr id="42" name="Rounded Rectangle 41"/>
          <p:cNvSpPr/>
          <p:nvPr/>
        </p:nvSpPr>
        <p:spPr>
          <a:xfrm>
            <a:off x="6858000" y="2825750"/>
            <a:ext cx="2540000" cy="9525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BFBFB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43" name="Rectangle 42"/>
          <p:cNvSpPr/>
          <p:nvPr/>
        </p:nvSpPr>
        <p:spPr>
          <a:xfrm>
            <a:off x="8035636" y="2876550"/>
            <a:ext cx="184727" cy="254000"/>
          </a:xfrm>
          <a:prstGeom prst="rect">
            <a:avLst/>
          </a:prstGeom>
          <a:solidFill>
            <a:srgbClr val="FFFFFF"/>
          </a:solidFill>
          <a:ln w="15240">
            <a:solidFill>
              <a:srgbClr val="1F4E79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cxnSp>
        <p:nvCxnSpPr>
          <p:cNvPr id="44" name="Connector 43"/>
          <p:cNvCxnSpPr/>
          <p:nvPr/>
        </p:nvCxnSpPr>
        <p:spPr>
          <a:xfrm>
            <a:off x="8070272" y="2945822"/>
            <a:ext cx="115455" cy="0"/>
          </a:xfrm>
          <a:prstGeom prst="line">
            <a:avLst/>
          </a:prstGeom>
          <a:ln w="11430">
            <a:solidFill>
              <a:srgbClr val="1F4E79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5" name="Connector 44"/>
          <p:cNvCxnSpPr/>
          <p:nvPr/>
        </p:nvCxnSpPr>
        <p:spPr>
          <a:xfrm>
            <a:off x="8070272" y="3003550"/>
            <a:ext cx="115455" cy="0"/>
          </a:xfrm>
          <a:prstGeom prst="line">
            <a:avLst/>
          </a:prstGeom>
          <a:ln w="11430">
            <a:solidFill>
              <a:srgbClr val="1F4E79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6" name="Connector 45"/>
          <p:cNvCxnSpPr/>
          <p:nvPr/>
        </p:nvCxnSpPr>
        <p:spPr>
          <a:xfrm>
            <a:off x="8070272" y="3061277"/>
            <a:ext cx="115455" cy="0"/>
          </a:xfrm>
          <a:prstGeom prst="line">
            <a:avLst/>
          </a:prstGeom>
          <a:ln w="11430">
            <a:solidFill>
              <a:srgbClr val="1F4E79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7" name="[layer2_capC]"/>
          <p:cNvSpPr txBox="1"/>
          <p:nvPr/>
        </p:nvSpPr>
        <p:spPr>
          <a:xfrm>
            <a:off x="6959600" y="3155950"/>
            <a:ext cx="2336800" cy="2032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1300" b="1" i="0" lang="zh-CN" altLang="zh-CN">
                <a:solidFill>
                  <a:srgbClr val="1F4E79"/>
                </a:solidFill>
                <a:latin typeface="Microsoft YaHei"/>
                <a:ea typeface="Microsoft YaHei"/>
                <a:cs typeface="Microsoft YaHei"/>
              </a:rPr>
              <a:t>低代码开发</a:t>
            </a:r>
          </a:p>
        </p:txBody>
      </p:sp>
      <p:sp>
        <p:nvSpPr>
          <p:cNvPr id="48" name="[layer2_capC_desc]"/>
          <p:cNvSpPr txBox="1"/>
          <p:nvPr/>
        </p:nvSpPr>
        <p:spPr>
          <a:xfrm>
            <a:off x="6959600" y="3371850"/>
            <a:ext cx="2336800" cy="3556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950" b="0" i="0" lang="zh-CN" altLang="zh-CN">
                <a:solidFill>
                  <a:srgbClr val="595959"/>
                </a:solidFill>
                <a:latin typeface="Microsoft YaHei"/>
                <a:ea typeface="Microsoft YaHei"/>
                <a:cs typeface="Microsoft YaHei"/>
              </a:rPr>
              <a:t>组件 600+, 能力复用率 75%</a:t>
            </a:r>
          </a:p>
        </p:txBody>
      </p:sp>
      <p:sp>
        <p:nvSpPr>
          <p:cNvPr id="49" name="Rectangle 48"/>
          <p:cNvSpPr/>
          <p:nvPr/>
        </p:nvSpPr>
        <p:spPr>
          <a:xfrm>
            <a:off x="381000" y="4318000"/>
            <a:ext cx="9245600" cy="1460500"/>
          </a:xfrm>
          <a:prstGeom prst="rect">
            <a:avLst/>
          </a:prstGeom>
          <a:solidFill>
            <a:srgbClr val="1F4E7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50" name="Rectangle 49"/>
          <p:cNvSpPr/>
          <p:nvPr/>
        </p:nvSpPr>
        <p:spPr>
          <a:xfrm>
            <a:off x="533400" y="4445000"/>
            <a:ext cx="698500" cy="1206500"/>
          </a:xfrm>
          <a:prstGeom prst="rect">
            <a:avLst/>
          </a:prstGeom>
          <a:solidFill>
            <a:srgbClr val="B90A0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51" name="[layer3_name]"/>
          <p:cNvSpPr txBox="1"/>
          <p:nvPr/>
        </p:nvSpPr>
        <p:spPr>
          <a:xfrm>
            <a:off x="533400" y="4445000"/>
            <a:ext cx="698500" cy="12065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1600" b="1" i="0" lang="zh-CN" altLang="zh-CN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底座层</a:t>
            </a:r>
          </a:p>
        </p:txBody>
      </p:sp>
      <p:sp>
        <p:nvSpPr>
          <p:cNvPr id="52" name="Rounded Rectangle 51"/>
          <p:cNvSpPr/>
          <p:nvPr/>
        </p:nvSpPr>
        <p:spPr>
          <a:xfrm>
            <a:off x="1422400" y="4572000"/>
            <a:ext cx="2540000" cy="9525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BFBFB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53" name="Rectangle 52"/>
          <p:cNvSpPr/>
          <p:nvPr/>
        </p:nvSpPr>
        <p:spPr>
          <a:xfrm>
            <a:off x="2605809" y="4663209"/>
            <a:ext cx="173181" cy="173181"/>
          </a:xfrm>
          <a:prstGeom prst="rect">
            <a:avLst/>
          </a:prstGeom>
          <a:solidFill>
            <a:srgbClr val="FFFFFF"/>
          </a:solidFill>
          <a:ln w="17780">
            <a:solidFill>
              <a:srgbClr val="1F4E79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54" name="Rectangle 53"/>
          <p:cNvSpPr/>
          <p:nvPr/>
        </p:nvSpPr>
        <p:spPr>
          <a:xfrm>
            <a:off x="2651990" y="4709390"/>
            <a:ext cx="80818" cy="80818"/>
          </a:xfrm>
          <a:prstGeom prst="rect">
            <a:avLst/>
          </a:prstGeom>
          <a:solidFill>
            <a:srgbClr val="DEEAF6"/>
          </a:solidFill>
          <a:ln w="10160">
            <a:solidFill>
              <a:srgbClr val="1F4E79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cxnSp>
        <p:nvCxnSpPr>
          <p:cNvPr id="55" name="Connector 54"/>
          <p:cNvCxnSpPr/>
          <p:nvPr/>
        </p:nvCxnSpPr>
        <p:spPr>
          <a:xfrm>
            <a:off x="2634672" y="4622800"/>
            <a:ext cx="0" cy="40409"/>
          </a:xfrm>
          <a:prstGeom prst="line">
            <a:avLst/>
          </a:prstGeom>
          <a:ln w="11430">
            <a:solidFill>
              <a:srgbClr val="1F4E79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6" name="Connector 55"/>
          <p:cNvCxnSpPr/>
          <p:nvPr/>
        </p:nvCxnSpPr>
        <p:spPr>
          <a:xfrm>
            <a:off x="2634672" y="4836390"/>
            <a:ext cx="0" cy="40410"/>
          </a:xfrm>
          <a:prstGeom prst="line">
            <a:avLst/>
          </a:prstGeom>
          <a:ln w="11430">
            <a:solidFill>
              <a:srgbClr val="1F4E79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7" name="Connector 56"/>
          <p:cNvCxnSpPr/>
          <p:nvPr/>
        </p:nvCxnSpPr>
        <p:spPr>
          <a:xfrm>
            <a:off x="2565400" y="4692072"/>
            <a:ext cx="40409" cy="0"/>
          </a:xfrm>
          <a:prstGeom prst="line">
            <a:avLst/>
          </a:prstGeom>
          <a:ln w="11430">
            <a:solidFill>
              <a:srgbClr val="1F4E79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8" name="Connector 57"/>
          <p:cNvCxnSpPr/>
          <p:nvPr/>
        </p:nvCxnSpPr>
        <p:spPr>
          <a:xfrm>
            <a:off x="2778990" y="4692072"/>
            <a:ext cx="40410" cy="0"/>
          </a:xfrm>
          <a:prstGeom prst="line">
            <a:avLst/>
          </a:prstGeom>
          <a:ln w="11430">
            <a:solidFill>
              <a:srgbClr val="1F4E79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9" name="Connector 58"/>
          <p:cNvCxnSpPr/>
          <p:nvPr/>
        </p:nvCxnSpPr>
        <p:spPr>
          <a:xfrm>
            <a:off x="2692400" y="4622800"/>
            <a:ext cx="0" cy="40409"/>
          </a:xfrm>
          <a:prstGeom prst="line">
            <a:avLst/>
          </a:prstGeom>
          <a:ln w="11430">
            <a:solidFill>
              <a:srgbClr val="1F4E79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0" name="Connector 59"/>
          <p:cNvCxnSpPr/>
          <p:nvPr/>
        </p:nvCxnSpPr>
        <p:spPr>
          <a:xfrm>
            <a:off x="2692400" y="4836390"/>
            <a:ext cx="0" cy="40410"/>
          </a:xfrm>
          <a:prstGeom prst="line">
            <a:avLst/>
          </a:prstGeom>
          <a:ln w="11430">
            <a:solidFill>
              <a:srgbClr val="1F4E79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1" name="Connector 60"/>
          <p:cNvCxnSpPr/>
          <p:nvPr/>
        </p:nvCxnSpPr>
        <p:spPr>
          <a:xfrm>
            <a:off x="2565400" y="4749800"/>
            <a:ext cx="40409" cy="0"/>
          </a:xfrm>
          <a:prstGeom prst="line">
            <a:avLst/>
          </a:prstGeom>
          <a:ln w="11430">
            <a:solidFill>
              <a:srgbClr val="1F4E79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2" name="Connector 61"/>
          <p:cNvCxnSpPr/>
          <p:nvPr/>
        </p:nvCxnSpPr>
        <p:spPr>
          <a:xfrm>
            <a:off x="2778990" y="4749800"/>
            <a:ext cx="40410" cy="0"/>
          </a:xfrm>
          <a:prstGeom prst="line">
            <a:avLst/>
          </a:prstGeom>
          <a:ln w="11430">
            <a:solidFill>
              <a:srgbClr val="1F4E79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3" name="Connector 62"/>
          <p:cNvCxnSpPr/>
          <p:nvPr/>
        </p:nvCxnSpPr>
        <p:spPr>
          <a:xfrm>
            <a:off x="2750127" y="4622800"/>
            <a:ext cx="0" cy="40409"/>
          </a:xfrm>
          <a:prstGeom prst="line">
            <a:avLst/>
          </a:prstGeom>
          <a:ln w="11430">
            <a:solidFill>
              <a:srgbClr val="1F4E79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4" name="Connector 63"/>
          <p:cNvCxnSpPr/>
          <p:nvPr/>
        </p:nvCxnSpPr>
        <p:spPr>
          <a:xfrm>
            <a:off x="2750127" y="4836390"/>
            <a:ext cx="0" cy="40410"/>
          </a:xfrm>
          <a:prstGeom prst="line">
            <a:avLst/>
          </a:prstGeom>
          <a:ln w="11430">
            <a:solidFill>
              <a:srgbClr val="1F4E79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5" name="Connector 64"/>
          <p:cNvCxnSpPr/>
          <p:nvPr/>
        </p:nvCxnSpPr>
        <p:spPr>
          <a:xfrm>
            <a:off x="2565400" y="4807527"/>
            <a:ext cx="40409" cy="0"/>
          </a:xfrm>
          <a:prstGeom prst="line">
            <a:avLst/>
          </a:prstGeom>
          <a:ln w="11430">
            <a:solidFill>
              <a:srgbClr val="1F4E79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6" name="Connector 65"/>
          <p:cNvCxnSpPr/>
          <p:nvPr/>
        </p:nvCxnSpPr>
        <p:spPr>
          <a:xfrm>
            <a:off x="2778990" y="4807527"/>
            <a:ext cx="40410" cy="0"/>
          </a:xfrm>
          <a:prstGeom prst="line">
            <a:avLst/>
          </a:prstGeom>
          <a:ln w="11430">
            <a:solidFill>
              <a:srgbClr val="1F4E79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7" name="[layer3_capA]"/>
          <p:cNvSpPr txBox="1"/>
          <p:nvPr/>
        </p:nvSpPr>
        <p:spPr>
          <a:xfrm>
            <a:off x="1524000" y="4902200"/>
            <a:ext cx="2336800" cy="2032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1300" b="1" i="0" lang="zh-CN" altLang="zh-CN">
                <a:solidFill>
                  <a:srgbClr val="1F4E79"/>
                </a:solidFill>
                <a:latin typeface="Microsoft YaHei"/>
                <a:ea typeface="Microsoft YaHei"/>
                <a:cs typeface="Microsoft YaHei"/>
              </a:rPr>
              <a:t>昇腾算力池</a:t>
            </a:r>
          </a:p>
        </p:txBody>
      </p:sp>
      <p:sp>
        <p:nvSpPr>
          <p:cNvPr id="68" name="[layer3_capA_desc]"/>
          <p:cNvSpPr txBox="1"/>
          <p:nvPr/>
        </p:nvSpPr>
        <p:spPr>
          <a:xfrm>
            <a:off x="1524000" y="5118100"/>
            <a:ext cx="2336800" cy="3556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950" b="0" i="0" lang="zh-CN" altLang="zh-CN">
                <a:solidFill>
                  <a:srgbClr val="595959"/>
                </a:solidFill>
                <a:latin typeface="Microsoft YaHei"/>
                <a:ea typeface="Microsoft YaHei"/>
                <a:cs typeface="Microsoft YaHei"/>
              </a:rPr>
              <a:t>910B 集群 2000P, 国产化 100%</a:t>
            </a:r>
          </a:p>
        </p:txBody>
      </p:sp>
      <p:sp>
        <p:nvSpPr>
          <p:cNvPr id="69" name="Rounded Rectangle 68"/>
          <p:cNvSpPr/>
          <p:nvPr/>
        </p:nvSpPr>
        <p:spPr>
          <a:xfrm>
            <a:off x="4140200" y="4572000"/>
            <a:ext cx="2540000" cy="9525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BFBFB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70" name="TextBox 69"/>
          <p:cNvSpPr txBox="1"/>
          <p:nvPr/>
        </p:nvSpPr>
        <p:spPr>
          <a:xfrm>
            <a:off x="5206174" y="4516009"/>
            <a:ext cx="408050" cy="432943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2600" b="1" i="0" lang="zh-CN" altLang="zh-CN">
                <a:solidFill>
                  <a:srgbClr val="1F4E79"/>
                </a:solidFill>
                <a:latin typeface="Microsoft YaHei"/>
                <a:ea typeface="Microsoft YaHei"/>
                <a:cs typeface="Microsoft YaHei"/>
              </a:rPr>
              <a:t>☁</a:t>
            </a:r>
          </a:p>
        </p:txBody>
      </p:sp>
      <p:sp>
        <p:nvSpPr>
          <p:cNvPr id="71" name="[layer3_capB]"/>
          <p:cNvSpPr txBox="1"/>
          <p:nvPr/>
        </p:nvSpPr>
        <p:spPr>
          <a:xfrm>
            <a:off x="4241800" y="4902200"/>
            <a:ext cx="2336800" cy="2032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1300" b="1" i="0" lang="zh-CN" altLang="zh-CN">
                <a:solidFill>
                  <a:srgbClr val="1F4E79"/>
                </a:solidFill>
                <a:latin typeface="Microsoft YaHei"/>
                <a:ea typeface="Microsoft YaHei"/>
                <a:cs typeface="Microsoft YaHei"/>
              </a:rPr>
              <a:t>分布式存储</a:t>
            </a:r>
          </a:p>
        </p:txBody>
      </p:sp>
      <p:sp>
        <p:nvSpPr>
          <p:cNvPr id="72" name="[layer3_capB_desc]"/>
          <p:cNvSpPr txBox="1"/>
          <p:nvPr/>
        </p:nvSpPr>
        <p:spPr>
          <a:xfrm>
            <a:off x="4241800" y="5118100"/>
            <a:ext cx="2336800" cy="3556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950" b="0" i="0" lang="zh-CN" altLang="zh-CN">
                <a:solidFill>
                  <a:srgbClr val="595959"/>
                </a:solidFill>
                <a:latin typeface="Microsoft YaHei"/>
                <a:ea typeface="Microsoft YaHei"/>
                <a:cs typeface="Microsoft YaHei"/>
              </a:rPr>
              <a:t>EC 纠删冗余, 可用性 99.99%</a:t>
            </a:r>
          </a:p>
        </p:txBody>
      </p:sp>
      <p:sp>
        <p:nvSpPr>
          <p:cNvPr id="73" name="Rounded Rectangle 72"/>
          <p:cNvSpPr/>
          <p:nvPr/>
        </p:nvSpPr>
        <p:spPr>
          <a:xfrm>
            <a:off x="6858000" y="4572000"/>
            <a:ext cx="2540000" cy="9525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BFBFB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74" name="Hexagon 73"/>
          <p:cNvSpPr/>
          <p:nvPr/>
        </p:nvSpPr>
        <p:spPr>
          <a:xfrm rot="5400000">
            <a:off x="8001000" y="4622800"/>
            <a:ext cx="218439" cy="254000"/>
          </a:xfrm>
          <a:prstGeom prst="hexagon">
            <a:avLst/>
          </a:prstGeom>
          <a:solidFill>
            <a:srgbClr val="FFFFFF"/>
          </a:solidFill>
          <a:ln w="17780">
            <a:solidFill>
              <a:srgbClr val="1F4E79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75" name="TextBox 74"/>
          <p:cNvSpPr txBox="1"/>
          <p:nvPr/>
        </p:nvSpPr>
        <p:spPr>
          <a:xfrm>
            <a:off x="8001000" y="4622800"/>
            <a:ext cx="218439" cy="2540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1500" b="1" i="0" lang="zh-CN" altLang="zh-CN">
                <a:solidFill>
                  <a:srgbClr val="1F4E79"/>
                </a:solidFill>
                <a:latin typeface="Microsoft YaHei"/>
                <a:ea typeface="Microsoft YaHei"/>
                <a:cs typeface="Microsoft YaHei"/>
              </a:rPr>
              <a:t>✓</a:t>
            </a:r>
          </a:p>
        </p:txBody>
      </p:sp>
      <p:sp>
        <p:nvSpPr>
          <p:cNvPr id="76" name="[layer3_capC]"/>
          <p:cNvSpPr txBox="1"/>
          <p:nvPr/>
        </p:nvSpPr>
        <p:spPr>
          <a:xfrm>
            <a:off x="6959600" y="4902200"/>
            <a:ext cx="2336800" cy="2032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1300" b="1" i="0" lang="zh-CN" altLang="zh-CN">
                <a:solidFill>
                  <a:srgbClr val="1F4E79"/>
                </a:solidFill>
                <a:latin typeface="Microsoft YaHei"/>
                <a:ea typeface="Microsoft YaHei"/>
                <a:cs typeface="Microsoft YaHei"/>
              </a:rPr>
              <a:t>云原生调度</a:t>
            </a:r>
          </a:p>
        </p:txBody>
      </p:sp>
      <p:sp>
        <p:nvSpPr>
          <p:cNvPr id="77" name="[layer3_capC_desc]"/>
          <p:cNvSpPr txBox="1"/>
          <p:nvPr/>
        </p:nvSpPr>
        <p:spPr>
          <a:xfrm>
            <a:off x="6959600" y="5118100"/>
            <a:ext cx="2336800" cy="3556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950" b="0" i="0" lang="zh-CN" altLang="zh-CN">
                <a:solidFill>
                  <a:srgbClr val="595959"/>
                </a:solidFill>
                <a:latin typeface="Microsoft YaHei"/>
                <a:ea typeface="Microsoft YaHei"/>
                <a:cs typeface="Microsoft YaHei"/>
              </a:rPr>
              <a:t>K8s 统一调度, 扩缩容 &lt;1min</a:t>
            </a:r>
          </a:p>
        </p:txBody>
      </p:sp>
      <p:cxnSp>
        <p:nvCxnSpPr>
          <p:cNvPr id="78" name="Connector 77"/>
          <p:cNvCxnSpPr/>
          <p:nvPr/>
        </p:nvCxnSpPr>
        <p:spPr>
          <a:xfrm>
            <a:off x="3048000" y="2317750"/>
            <a:ext cx="0" cy="222250"/>
          </a:xfrm>
          <a:prstGeom prst="line">
            <a:avLst/>
          </a:prstGeom>
          <a:ln w="20320">
            <a:solidFill>
              <a:srgbClr val="1F4E79"/>
            </a:solidFill>
            <a:tailEnd type="triangl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9" name="Connector 78"/>
          <p:cNvCxnSpPr/>
          <p:nvPr/>
        </p:nvCxnSpPr>
        <p:spPr>
          <a:xfrm flipV="1">
            <a:off x="3225800" y="2317750"/>
            <a:ext cx="0" cy="222250"/>
          </a:xfrm>
          <a:prstGeom prst="line">
            <a:avLst/>
          </a:prstGeom>
          <a:ln w="20320">
            <a:solidFill>
              <a:srgbClr val="1F4E79"/>
            </a:solidFill>
            <a:tailEnd type="triangl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0" name="Connector 79"/>
          <p:cNvCxnSpPr/>
          <p:nvPr/>
        </p:nvCxnSpPr>
        <p:spPr>
          <a:xfrm>
            <a:off x="5461000" y="2317750"/>
            <a:ext cx="0" cy="222250"/>
          </a:xfrm>
          <a:prstGeom prst="line">
            <a:avLst/>
          </a:prstGeom>
          <a:ln w="20320">
            <a:solidFill>
              <a:srgbClr val="1F4E79"/>
            </a:solidFill>
            <a:tailEnd type="triangl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Connector 80"/>
          <p:cNvCxnSpPr/>
          <p:nvPr/>
        </p:nvCxnSpPr>
        <p:spPr>
          <a:xfrm flipV="1">
            <a:off x="5638800" y="2317750"/>
            <a:ext cx="0" cy="222250"/>
          </a:xfrm>
          <a:prstGeom prst="line">
            <a:avLst/>
          </a:prstGeom>
          <a:ln w="20320">
            <a:solidFill>
              <a:srgbClr val="1F4E79"/>
            </a:solidFill>
            <a:tailEnd type="triangl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2" name="Connector 81"/>
          <p:cNvCxnSpPr/>
          <p:nvPr/>
        </p:nvCxnSpPr>
        <p:spPr>
          <a:xfrm>
            <a:off x="7874000" y="2317750"/>
            <a:ext cx="0" cy="222250"/>
          </a:xfrm>
          <a:prstGeom prst="line">
            <a:avLst/>
          </a:prstGeom>
          <a:ln w="20320">
            <a:solidFill>
              <a:srgbClr val="1F4E79"/>
            </a:solidFill>
            <a:tailEnd type="triangl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3" name="Connector 82"/>
          <p:cNvCxnSpPr/>
          <p:nvPr/>
        </p:nvCxnSpPr>
        <p:spPr>
          <a:xfrm flipV="1">
            <a:off x="8051800" y="2317750"/>
            <a:ext cx="0" cy="222250"/>
          </a:xfrm>
          <a:prstGeom prst="line">
            <a:avLst/>
          </a:prstGeom>
          <a:ln w="20320">
            <a:solidFill>
              <a:srgbClr val="1F4E79"/>
            </a:solidFill>
            <a:tailEnd type="triangl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4" name="Connector 83"/>
          <p:cNvCxnSpPr/>
          <p:nvPr/>
        </p:nvCxnSpPr>
        <p:spPr>
          <a:xfrm>
            <a:off x="3048000" y="4064000"/>
            <a:ext cx="0" cy="222250"/>
          </a:xfrm>
          <a:prstGeom prst="line">
            <a:avLst/>
          </a:prstGeom>
          <a:ln w="20320">
            <a:solidFill>
              <a:srgbClr val="1F4E79"/>
            </a:solidFill>
            <a:tailEnd type="triangl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5" name="Connector 84"/>
          <p:cNvCxnSpPr/>
          <p:nvPr/>
        </p:nvCxnSpPr>
        <p:spPr>
          <a:xfrm flipV="1">
            <a:off x="3225800" y="4064000"/>
            <a:ext cx="0" cy="222250"/>
          </a:xfrm>
          <a:prstGeom prst="line">
            <a:avLst/>
          </a:prstGeom>
          <a:ln w="20320">
            <a:solidFill>
              <a:srgbClr val="1F4E79"/>
            </a:solidFill>
            <a:tailEnd type="triangl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6" name="Connector 85"/>
          <p:cNvCxnSpPr/>
          <p:nvPr/>
        </p:nvCxnSpPr>
        <p:spPr>
          <a:xfrm>
            <a:off x="5461000" y="4064000"/>
            <a:ext cx="0" cy="222250"/>
          </a:xfrm>
          <a:prstGeom prst="line">
            <a:avLst/>
          </a:prstGeom>
          <a:ln w="20320">
            <a:solidFill>
              <a:srgbClr val="1F4E79"/>
            </a:solidFill>
            <a:tailEnd type="triangl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7" name="Connector 86"/>
          <p:cNvCxnSpPr/>
          <p:nvPr/>
        </p:nvCxnSpPr>
        <p:spPr>
          <a:xfrm flipV="1">
            <a:off x="5638800" y="4064000"/>
            <a:ext cx="0" cy="222250"/>
          </a:xfrm>
          <a:prstGeom prst="line">
            <a:avLst/>
          </a:prstGeom>
          <a:ln w="20320">
            <a:solidFill>
              <a:srgbClr val="1F4E79"/>
            </a:solidFill>
            <a:tailEnd type="triangl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8" name="Connector 87"/>
          <p:cNvCxnSpPr/>
          <p:nvPr/>
        </p:nvCxnSpPr>
        <p:spPr>
          <a:xfrm>
            <a:off x="7874000" y="4064000"/>
            <a:ext cx="0" cy="222250"/>
          </a:xfrm>
          <a:prstGeom prst="line">
            <a:avLst/>
          </a:prstGeom>
          <a:ln w="20320">
            <a:solidFill>
              <a:srgbClr val="1F4E79"/>
            </a:solidFill>
            <a:tailEnd type="triangl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9" name="Connector 88"/>
          <p:cNvCxnSpPr/>
          <p:nvPr/>
        </p:nvCxnSpPr>
        <p:spPr>
          <a:xfrm flipV="1">
            <a:off x="8051800" y="4064000"/>
            <a:ext cx="0" cy="222250"/>
          </a:xfrm>
          <a:prstGeom prst="line">
            <a:avLst/>
          </a:prstGeom>
          <a:ln w="20320">
            <a:solidFill>
              <a:srgbClr val="1F4E79"/>
            </a:solidFill>
            <a:tailEnd type="triangl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0" name="Rounded Rectangle 89"/>
          <p:cNvSpPr/>
          <p:nvPr/>
        </p:nvSpPr>
        <p:spPr>
          <a:xfrm>
            <a:off x="9779000" y="825500"/>
            <a:ext cx="2032000" cy="49530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BFBFB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91" name="Rectangle 90"/>
          <p:cNvSpPr/>
          <p:nvPr/>
        </p:nvSpPr>
        <p:spPr>
          <a:xfrm>
            <a:off x="9779000" y="825500"/>
            <a:ext cx="2032000" cy="266700"/>
          </a:xfrm>
          <a:prstGeom prst="rect">
            <a:avLst/>
          </a:prstGeom>
          <a:solidFill>
            <a:srgbClr val="F2F2F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92" name="Rectangle 91"/>
          <p:cNvSpPr/>
          <p:nvPr/>
        </p:nvSpPr>
        <p:spPr>
          <a:xfrm>
            <a:off x="9779000" y="825500"/>
            <a:ext cx="38100" cy="266700"/>
          </a:xfrm>
          <a:prstGeom prst="rect">
            <a:avLst/>
          </a:prstGeom>
          <a:solidFill>
            <a:srgbClr val="B90A0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93" name="TextBox 92"/>
          <p:cNvSpPr txBox="1"/>
          <p:nvPr/>
        </p:nvSpPr>
        <p:spPr>
          <a:xfrm>
            <a:off x="9893300" y="825500"/>
            <a:ext cx="1866899" cy="2667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1400" b="1" i="0" lang="zh-CN" altLang="zh-CN">
                <a:solidFill>
                  <a:srgbClr val="262626"/>
                </a:solidFill>
                <a:latin typeface="Microsoft YaHei"/>
                <a:ea typeface="Microsoft YaHei"/>
                <a:cs typeface="Microsoft YaHei"/>
              </a:rPr>
              <a:t>架构亮点</a:t>
            </a:r>
          </a:p>
        </p:txBody>
      </p:sp>
      <p:sp>
        <p:nvSpPr>
          <p:cNvPr id="94" name="[highlight_bullets]"/>
          <p:cNvSpPr txBox="1"/>
          <p:nvPr/>
        </p:nvSpPr>
        <p:spPr>
          <a:xfrm>
            <a:off x="9906000" y="1219200"/>
            <a:ext cx="1778000" cy="2095499"/>
          </a:xfrm>
          <a:prstGeom prst="rect">
            <a:avLst/>
          </a:prstGeom>
          <a:noFill/>
        </p:spPr>
        <p:txBody>
          <a:bodyPr wrap="square" lIns="19050" rIns="19050" tIns="19050" bIns="19050" anchor="t">
            <a:spAutoFit/>
          </a:bodyPr>
          <a:lstStyle/>
          <a:p>
            <a:pPr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sz="1100" b="0" i="0" lang="zh-CN" altLang="zh-CN">
                <a:solidFill>
                  <a:srgbClr val="262626"/>
                </a:solidFill>
                <a:latin typeface="Microsoft YaHei"/>
                <a:ea typeface="Microsoft YaHei"/>
                <a:cs typeface="Microsoft YaHei"/>
              </a:rPr>
              <a:t>通过应用与平台彻底解耦, 新业务上线周期从 3 个月压缩至 2 周; 平台能力复用率达到 75%, 系统性消除烟囱式建设。底座资源统一纳管后利用率提升 40%, 接口全面标准化使接入成本下降 50%。配合灰度发布与秒级回滚机制, 全年变更保持零事故; 安全合规能力内嵌于架构之中, 等保三级认证一次通过。</a:t>
            </a:r>
          </a:p>
        </p:txBody>
      </p:sp>
      <p:sp>
        <p:nvSpPr>
          <p:cNvPr id="95" name="Rounded Rectangle 94"/>
          <p:cNvSpPr/>
          <p:nvPr/>
        </p:nvSpPr>
        <p:spPr>
          <a:xfrm>
            <a:off x="10160000" y="3556000"/>
            <a:ext cx="1270000" cy="292100"/>
          </a:xfrm>
          <a:prstGeom prst="roundRect">
            <a:avLst/>
          </a:prstGeom>
          <a:solidFill>
            <a:srgbClr val="1F4E7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96" name="Rounded Rectangle 95"/>
          <p:cNvSpPr/>
          <p:nvPr/>
        </p:nvSpPr>
        <p:spPr>
          <a:xfrm>
            <a:off x="10160000" y="3924300"/>
            <a:ext cx="1270000" cy="292100"/>
          </a:xfrm>
          <a:prstGeom prst="roundRect">
            <a:avLst/>
          </a:prstGeom>
          <a:solidFill>
            <a:srgbClr val="2E75B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97" name="Rounded Rectangle 96"/>
          <p:cNvSpPr/>
          <p:nvPr/>
        </p:nvSpPr>
        <p:spPr>
          <a:xfrm>
            <a:off x="10160000" y="4292600"/>
            <a:ext cx="1270000" cy="292100"/>
          </a:xfrm>
          <a:prstGeom prst="roundRect">
            <a:avLst/>
          </a:prstGeom>
          <a:solidFill>
            <a:srgbClr val="DEEAF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98" name="[mini_top]"/>
          <p:cNvSpPr txBox="1"/>
          <p:nvPr/>
        </p:nvSpPr>
        <p:spPr>
          <a:xfrm>
            <a:off x="10160000" y="3568700"/>
            <a:ext cx="1270000" cy="2667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1000" b="1" i="0" lang="zh-CN" altLang="zh-CN">
                <a:solidFill>
                  <a:srgbClr val="DEEAF6"/>
                </a:solidFill>
                <a:latin typeface="Microsoft YaHei"/>
                <a:ea typeface="Microsoft YaHei"/>
                <a:cs typeface="Microsoft YaHei"/>
              </a:rPr>
              <a:t>App</a:t>
            </a:r>
          </a:p>
        </p:txBody>
      </p:sp>
      <p:sp>
        <p:nvSpPr>
          <p:cNvPr id="99" name="[mini_mid]"/>
          <p:cNvSpPr txBox="1"/>
          <p:nvPr/>
        </p:nvSpPr>
        <p:spPr>
          <a:xfrm>
            <a:off x="10160000" y="3937000"/>
            <a:ext cx="1270000" cy="2667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1000" b="1" i="0" lang="zh-CN" altLang="zh-CN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Platform</a:t>
            </a:r>
          </a:p>
        </p:txBody>
      </p:sp>
      <p:sp>
        <p:nvSpPr>
          <p:cNvPr id="100" name="[mini_bot]"/>
          <p:cNvSpPr txBox="1"/>
          <p:nvPr/>
        </p:nvSpPr>
        <p:spPr>
          <a:xfrm>
            <a:off x="10160000" y="4305300"/>
            <a:ext cx="1270000" cy="2667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1000" b="1" i="0" lang="zh-CN" altLang="zh-CN">
                <a:solidFill>
                  <a:srgbClr val="1F4E79"/>
                </a:solidFill>
                <a:latin typeface="Microsoft YaHei"/>
                <a:ea typeface="Microsoft YaHei"/>
                <a:cs typeface="Microsoft YaHei"/>
              </a:rPr>
              <a:t>Infra</a:t>
            </a:r>
          </a:p>
        </p:txBody>
      </p:sp>
      <p:cxnSp>
        <p:nvCxnSpPr>
          <p:cNvPr id="101" name="Connector 100"/>
          <p:cNvCxnSpPr/>
          <p:nvPr/>
        </p:nvCxnSpPr>
        <p:spPr>
          <a:xfrm flipV="1">
            <a:off x="11620500" y="3644900"/>
            <a:ext cx="0" cy="863600"/>
          </a:xfrm>
          <a:prstGeom prst="line">
            <a:avLst/>
          </a:prstGeom>
          <a:ln w="20320">
            <a:solidFill>
              <a:srgbClr val="B90A0A"/>
            </a:solidFill>
            <a:prstDash val="dash"/>
            <a:tailEnd type="triangl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2" name="[mini_caption]"/>
          <p:cNvSpPr txBox="1"/>
          <p:nvPr/>
        </p:nvSpPr>
        <p:spPr>
          <a:xfrm>
            <a:off x="9906000" y="4699000"/>
            <a:ext cx="1778000" cy="1905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1000" b="0" i="0" lang="zh-CN" altLang="zh-CN">
                <a:solidFill>
                  <a:srgbClr val="595959"/>
                </a:solidFill>
                <a:latin typeface="Microsoft YaHei"/>
                <a:ea typeface="Microsoft YaHei"/>
                <a:cs typeface="Microsoft YaHei"/>
              </a:rPr>
              <a:t>层间标准接口 · 双向赋能</a:t>
            </a:r>
          </a:p>
        </p:txBody>
      </p:sp>
      <p:sp>
        <p:nvSpPr>
          <p:cNvPr id="103" name="Rounded Rectangle 102"/>
          <p:cNvSpPr/>
          <p:nvPr/>
        </p:nvSpPr>
        <p:spPr>
          <a:xfrm>
            <a:off x="9906000" y="5270500"/>
            <a:ext cx="1778000" cy="330200"/>
          </a:xfrm>
          <a:prstGeom prst="roundRect">
            <a:avLst/>
          </a:prstGeom>
          <a:solidFill>
            <a:srgbClr val="FFC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104" name="[kpi1]"/>
          <p:cNvSpPr txBox="1"/>
          <p:nvPr/>
        </p:nvSpPr>
        <p:spPr>
          <a:xfrm>
            <a:off x="9906000" y="5270500"/>
            <a:ext cx="1778000" cy="3302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1400" b="1" i="0" lang="zh-CN" altLang="zh-CN">
                <a:solidFill>
                  <a:srgbClr val="262626"/>
                </a:solidFill>
                <a:latin typeface="Microsoft YaHei"/>
                <a:ea typeface="Microsoft YaHei"/>
                <a:cs typeface="Microsoft YaHei"/>
              </a:rPr>
              <a:t>上线周期 -60%</a:t>
            </a:r>
          </a:p>
        </p:txBody>
      </p:sp>
      <p:sp>
        <p:nvSpPr>
          <p:cNvPr id="105" name="Rectangle 104"/>
          <p:cNvSpPr/>
          <p:nvPr/>
        </p:nvSpPr>
        <p:spPr>
          <a:xfrm>
            <a:off x="381000" y="5905500"/>
            <a:ext cx="9245600" cy="368300"/>
          </a:xfrm>
          <a:prstGeom prst="rect">
            <a:avLst/>
          </a:prstGeom>
          <a:solidFill>
            <a:srgbClr val="F2F2F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106" name="Rectangle 105"/>
          <p:cNvSpPr/>
          <p:nvPr/>
        </p:nvSpPr>
        <p:spPr>
          <a:xfrm>
            <a:off x="381000" y="5905500"/>
            <a:ext cx="38100" cy="368300"/>
          </a:xfrm>
          <a:prstGeom prst="rect">
            <a:avLst/>
          </a:prstGeom>
          <a:solidFill>
            <a:srgbClr val="B90A0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107" name="[base_label]"/>
          <p:cNvSpPr txBox="1"/>
          <p:nvPr/>
        </p:nvSpPr>
        <p:spPr>
          <a:xfrm>
            <a:off x="533400" y="5905500"/>
            <a:ext cx="825500" cy="3683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1300" b="1" i="0" lang="zh-CN" altLang="zh-CN">
                <a:solidFill>
                  <a:srgbClr val="1F4E79"/>
                </a:solidFill>
                <a:latin typeface="Microsoft YaHei"/>
                <a:ea typeface="Microsoft YaHei"/>
                <a:cs typeface="Microsoft YaHei"/>
              </a:rPr>
              <a:t>统一底座</a:t>
            </a:r>
          </a:p>
        </p:txBody>
      </p:sp>
      <p:sp>
        <p:nvSpPr>
          <p:cNvPr id="108" name="[base_note]"/>
          <p:cNvSpPr txBox="1"/>
          <p:nvPr/>
        </p:nvSpPr>
        <p:spPr>
          <a:xfrm>
            <a:off x="1460500" y="5905500"/>
            <a:ext cx="7975599" cy="3683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1200" b="0" i="0" lang="zh-CN" altLang="zh-CN">
                <a:solidFill>
                  <a:srgbClr val="262626"/>
                </a:solidFill>
                <a:latin typeface="Microsoft YaHei"/>
                <a:ea typeface="Microsoft YaHei"/>
                <a:cs typeface="Microsoft YaHei"/>
              </a:rPr>
              <a:t>算力/数据/安全三位一体统一纳管, 支撑上层 30+ 应用稳定运行, 全年可用性 99.99%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