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[title_main]"/>
          <p:cNvSpPr txBox="1"/>
          <p:nvPr/>
        </p:nvSpPr>
        <p:spPr>
          <a:xfrm>
            <a:off x="203200" y="342900"/>
            <a:ext cx="11493500" cy="406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80" b="1">
                <a:solidFill>
                  <a:srgbClr val="B80606"/>
                </a:solidFill>
                <a:latin typeface="Microsoft YaHei"/>
                <a:ea typeface="Microsoft YaHei"/>
                <a:cs typeface="Microsoft YaHei"/>
              </a:rPr>
              <a:t>在精度、时延、内存与鲁棒性间存在显著权衡，需按场景优先级做工程取舍</a:t>
            </a:r>
          </a:p>
        </p:txBody>
      </p:sp>
      <p:sp>
        <p:nvSpPr>
          <p:cNvPr id="3" name="[subtitle]"/>
          <p:cNvSpPr txBox="1"/>
          <p:nvPr/>
        </p:nvSpPr>
        <p:spPr>
          <a:xfrm>
            <a:off x="215900" y="749300"/>
            <a:ext cx="109220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基于多方案对比与约束分析，四大核心指标呈非线性制约关系；需结合目标约束与部署条件选择最优组合。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28600" y="1092200"/>
            <a:ext cx="6667500" cy="4191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" name="[matrix_title]"/>
          <p:cNvSpPr txBox="1"/>
          <p:nvPr/>
        </p:nvSpPr>
        <p:spPr>
          <a:xfrm>
            <a:off x="1778000" y="1270000"/>
            <a:ext cx="3746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B2F86"/>
                </a:solidFill>
                <a:latin typeface="Microsoft YaHei"/>
                <a:ea typeface="Microsoft YaHei"/>
                <a:cs typeface="Microsoft YaHei"/>
              </a:rPr>
              <a:t>技术设计权衡矩阵（相对优先级与典型影响方向）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889000" y="4603750"/>
            <a:ext cx="5765800" cy="0"/>
          </a:xfrm>
          <a:prstGeom prst="line">
            <a:avLst/>
          </a:prstGeom>
          <a:ln w="2286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 flipV="1">
            <a:off x="635000" y="1587500"/>
            <a:ext cx="0" cy="2832100"/>
          </a:xfrm>
          <a:prstGeom prst="line">
            <a:avLst/>
          </a:prstGeom>
          <a:ln w="2286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2451100"/>
            <a:ext cx="825500" cy="952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0" b="1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精度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0" b="1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(Accuracy)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02000" y="4699000"/>
            <a:ext cx="1587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1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时延（Latency）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9000" y="1651000"/>
            <a:ext cx="2889250" cy="1492250"/>
          </a:xfrm>
          <a:prstGeom prst="rect">
            <a:avLst/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Rectangle 10"/>
          <p:cNvSpPr/>
          <p:nvPr/>
        </p:nvSpPr>
        <p:spPr>
          <a:xfrm>
            <a:off x="889000" y="1651000"/>
            <a:ext cx="2889250" cy="368300"/>
          </a:xfrm>
          <a:prstGeom prst="rect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2" name="[q1_title]"/>
          <p:cNvSpPr txBox="1"/>
          <p:nvPr/>
        </p:nvSpPr>
        <p:spPr>
          <a:xfrm>
            <a:off x="1397000" y="1720850"/>
            <a:ext cx="219075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高精度 低时延</a:t>
            </a:r>
          </a:p>
        </p:txBody>
      </p:sp>
      <p:sp>
        <p:nvSpPr>
          <p:cNvPr id="13" name="[q1_body]"/>
          <p:cNvSpPr txBox="1"/>
          <p:nvPr/>
        </p:nvSpPr>
        <p:spPr>
          <a:xfrm>
            <a:off x="1227137" y="2235200"/>
            <a:ext cx="2212975" cy="533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依赖轻量模型与高效算子融合，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需要强特征表达与蒸馏策略支撑。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78250" y="1651000"/>
            <a:ext cx="2889250" cy="1492250"/>
          </a:xfrm>
          <a:prstGeom prst="rect">
            <a:avLst/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Rectangle 14"/>
          <p:cNvSpPr/>
          <p:nvPr/>
        </p:nvSpPr>
        <p:spPr>
          <a:xfrm>
            <a:off x="3778250" y="1651000"/>
            <a:ext cx="2889250" cy="368300"/>
          </a:xfrm>
          <a:prstGeom prst="rect">
            <a:avLst/>
          </a:prstGeom>
          <a:solidFill>
            <a:srgbClr val="078D98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6" name="[q2_title]"/>
          <p:cNvSpPr txBox="1"/>
          <p:nvPr/>
        </p:nvSpPr>
        <p:spPr>
          <a:xfrm>
            <a:off x="4286250" y="1720850"/>
            <a:ext cx="219075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高精度 高时延</a:t>
            </a:r>
          </a:p>
        </p:txBody>
      </p:sp>
      <p:sp>
        <p:nvSpPr>
          <p:cNvPr id="17" name="[q2_body]"/>
          <p:cNvSpPr txBox="1"/>
          <p:nvPr/>
        </p:nvSpPr>
        <p:spPr>
          <a:xfrm>
            <a:off x="4116387" y="2235200"/>
            <a:ext cx="2212975" cy="533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追求最优精度，采用大模型与复杂模块，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适用于离线/非实时场景。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89000" y="3143250"/>
            <a:ext cx="2889250" cy="1460500"/>
          </a:xfrm>
          <a:prstGeom prst="rect">
            <a:avLst/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9" name="Rectangle 18"/>
          <p:cNvSpPr/>
          <p:nvPr/>
        </p:nvSpPr>
        <p:spPr>
          <a:xfrm>
            <a:off x="889000" y="3143250"/>
            <a:ext cx="2889250" cy="368300"/>
          </a:xfrm>
          <a:prstGeom prst="rect">
            <a:avLst/>
          </a:prstGeom>
          <a:solidFill>
            <a:srgbClr val="7E8794"/>
          </a:solidFill>
          <a:ln w="12700">
            <a:solidFill>
              <a:srgbClr val="7E879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0" name="[q3_title]"/>
          <p:cNvSpPr txBox="1"/>
          <p:nvPr/>
        </p:nvSpPr>
        <p:spPr>
          <a:xfrm>
            <a:off x="1397000" y="3213100"/>
            <a:ext cx="219075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低精度 低时延</a:t>
            </a:r>
          </a:p>
        </p:txBody>
      </p:sp>
      <p:sp>
        <p:nvSpPr>
          <p:cNvPr id="21" name="[q3_body]"/>
          <p:cNvSpPr txBox="1"/>
          <p:nvPr/>
        </p:nvSpPr>
        <p:spPr>
          <a:xfrm>
            <a:off x="1227137" y="3727450"/>
            <a:ext cx="2212975" cy="533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极致低延迟与低资源占用，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适用于资源受限场景，精度受限。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778250" y="3143250"/>
            <a:ext cx="2889250" cy="1460500"/>
          </a:xfrm>
          <a:prstGeom prst="rect">
            <a:avLst/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3" name="Rectangle 22"/>
          <p:cNvSpPr/>
          <p:nvPr/>
        </p:nvSpPr>
        <p:spPr>
          <a:xfrm>
            <a:off x="3778250" y="3143250"/>
            <a:ext cx="2889250" cy="368300"/>
          </a:xfrm>
          <a:prstGeom prst="rect">
            <a:avLst/>
          </a:prstGeom>
          <a:solidFill>
            <a:srgbClr val="F16918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4" name="[q4_title]"/>
          <p:cNvSpPr txBox="1"/>
          <p:nvPr/>
        </p:nvSpPr>
        <p:spPr>
          <a:xfrm>
            <a:off x="4286250" y="3213100"/>
            <a:ext cx="219075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低精度 高时延</a:t>
            </a:r>
          </a:p>
        </p:txBody>
      </p:sp>
      <p:sp>
        <p:nvSpPr>
          <p:cNvPr id="25" name="[q4_body]"/>
          <p:cNvSpPr txBox="1"/>
          <p:nvPr/>
        </p:nvSpPr>
        <p:spPr>
          <a:xfrm>
            <a:off x="4116387" y="3727450"/>
            <a:ext cx="2212975" cy="533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配置未充分优化导致效率偏低，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不推荐作为默认选型方向。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3778250" y="1651000"/>
            <a:ext cx="0" cy="2952750"/>
          </a:xfrm>
          <a:prstGeom prst="line">
            <a:avLst/>
          </a:prstGeom>
          <a:ln w="12700">
            <a:solidFill>
              <a:srgbClr val="DDE6F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889000" y="3143250"/>
            <a:ext cx="5778500" cy="0"/>
          </a:xfrm>
          <a:prstGeom prst="line">
            <a:avLst/>
          </a:prstGeom>
          <a:ln w="12700">
            <a:solidFill>
              <a:srgbClr val="DDE6F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20750" y="4851400"/>
            <a:ext cx="1079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推荐区域（主推）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86000" y="4851400"/>
            <a:ext cx="1079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可选区域（积极）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778250" y="4851400"/>
            <a:ext cx="1333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不推荐（精度不足）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46700" y="4851400"/>
            <a:ext cx="12700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不推荐（效率低）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175500" y="1092200"/>
            <a:ext cx="4794250" cy="4191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Rounded Rectangle 32"/>
          <p:cNvSpPr/>
          <p:nvPr/>
        </p:nvSpPr>
        <p:spPr>
          <a:xfrm>
            <a:off x="7175500" y="1092200"/>
            <a:ext cx="4794250" cy="3556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Rectangle 33"/>
          <p:cNvSpPr/>
          <p:nvPr/>
        </p:nvSpPr>
        <p:spPr>
          <a:xfrm>
            <a:off x="7175500" y="1333500"/>
            <a:ext cx="4794250" cy="114300"/>
          </a:xfrm>
          <a:prstGeom prst="rect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[basis_title]"/>
          <p:cNvSpPr txBox="1"/>
          <p:nvPr/>
        </p:nvSpPr>
        <p:spPr>
          <a:xfrm>
            <a:off x="7289800" y="1143000"/>
            <a:ext cx="456565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选型依据与工程取舍</a:t>
            </a:r>
          </a:p>
        </p:txBody>
      </p:sp>
      <p:sp>
        <p:nvSpPr>
          <p:cNvPr id="36" name="[basis_body]"/>
          <p:cNvSpPr txBox="1"/>
          <p:nvPr/>
        </p:nvSpPr>
        <p:spPr>
          <a:xfrm>
            <a:off x="7416800" y="1574800"/>
            <a:ext cx="4127500" cy="2171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5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精度优先：采用高容量模型 + 多尺度特征，代价为时延与内存增加。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5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时延优先：依赖结构剪枝、算子融合与量化，精度存在可控损失。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5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内存受限：优先激活复用、分块计算与低秩近似，避免 OOM 风险。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5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鲁棒优先：引入对抗训练与不确定性建模，需额外计算开销。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5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场景驱动：依据实时性、资源预算与稳定性要求确定指标优先级。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5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工程取舍：在约束条件下寻找帕累托前沿方案，并预留迭代优化空间。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7416800" y="4013200"/>
            <a:ext cx="1905000" cy="952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8" name="Rounded Rectangle 37"/>
          <p:cNvSpPr/>
          <p:nvPr/>
        </p:nvSpPr>
        <p:spPr>
          <a:xfrm>
            <a:off x="9474200" y="4013200"/>
            <a:ext cx="1905000" cy="952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9" name="[small1_title]"/>
          <p:cNvSpPr txBox="1"/>
          <p:nvPr/>
        </p:nvSpPr>
        <p:spPr>
          <a:xfrm>
            <a:off x="7696200" y="4152900"/>
            <a:ext cx="1397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80" b="1">
                <a:solidFill>
                  <a:srgbClr val="078D98"/>
                </a:solidFill>
                <a:latin typeface="Microsoft YaHei"/>
                <a:ea typeface="Microsoft YaHei"/>
                <a:cs typeface="Microsoft YaHei"/>
              </a:rPr>
              <a:t>帕累托前沿方案数</a:t>
            </a:r>
          </a:p>
        </p:txBody>
      </p:sp>
      <p:sp>
        <p:nvSpPr>
          <p:cNvPr id="40" name="[small1_value]"/>
          <p:cNvSpPr txBox="1"/>
          <p:nvPr/>
        </p:nvSpPr>
        <p:spPr>
          <a:xfrm>
            <a:off x="7962900" y="4368800"/>
            <a:ext cx="812800" cy="393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78D98"/>
                </a:solidFill>
                <a:latin typeface="Microsoft YaHei"/>
                <a:ea typeface="Microsoft YaHei"/>
                <a:cs typeface="Microsoft YaHei"/>
              </a:rPr>
              <a:t>4</a:t>
            </a:r>
          </a:p>
        </p:txBody>
      </p:sp>
      <p:sp>
        <p:nvSpPr>
          <p:cNvPr id="41" name="[small1_note]"/>
          <p:cNvSpPr txBox="1"/>
          <p:nvPr/>
        </p:nvSpPr>
        <p:spPr>
          <a:xfrm>
            <a:off x="7772400" y="4737100"/>
            <a:ext cx="1206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在约束内</a:t>
            </a:r>
          </a:p>
        </p:txBody>
      </p:sp>
      <p:sp>
        <p:nvSpPr>
          <p:cNvPr id="42" name="[small2_title]"/>
          <p:cNvSpPr txBox="1"/>
          <p:nvPr/>
        </p:nvSpPr>
        <p:spPr>
          <a:xfrm>
            <a:off x="9753600" y="4152900"/>
            <a:ext cx="1397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80" b="1">
                <a:solidFill>
                  <a:srgbClr val="F16918"/>
                </a:solidFill>
                <a:latin typeface="Microsoft YaHei"/>
                <a:ea typeface="Microsoft YaHei"/>
                <a:cs typeface="Microsoft YaHei"/>
              </a:rPr>
              <a:t>可达最优区域占比</a:t>
            </a:r>
          </a:p>
        </p:txBody>
      </p:sp>
      <p:sp>
        <p:nvSpPr>
          <p:cNvPr id="43" name="[small2_value]"/>
          <p:cNvSpPr txBox="1"/>
          <p:nvPr/>
        </p:nvSpPr>
        <p:spPr>
          <a:xfrm>
            <a:off x="10020300" y="4368800"/>
            <a:ext cx="812800" cy="393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F16918"/>
                </a:solidFill>
                <a:latin typeface="Microsoft YaHei"/>
                <a:ea typeface="Microsoft YaHei"/>
                <a:cs typeface="Microsoft YaHei"/>
              </a:rPr>
              <a:t>78%</a:t>
            </a:r>
          </a:p>
        </p:txBody>
      </p:sp>
      <p:sp>
        <p:nvSpPr>
          <p:cNvPr id="44" name="[small2_note]"/>
          <p:cNvSpPr txBox="1"/>
          <p:nvPr/>
        </p:nvSpPr>
        <p:spPr>
          <a:xfrm>
            <a:off x="9829800" y="4737100"/>
            <a:ext cx="1206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满足约束的配置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228600" y="5511800"/>
            <a:ext cx="11734800" cy="990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Rounded Rectangle 45"/>
          <p:cNvSpPr/>
          <p:nvPr/>
        </p:nvSpPr>
        <p:spPr>
          <a:xfrm>
            <a:off x="1079500" y="5638800"/>
            <a:ext cx="2730500" cy="736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Oval 46"/>
          <p:cNvSpPr/>
          <p:nvPr/>
        </p:nvSpPr>
        <p:spPr>
          <a:xfrm>
            <a:off x="1231900" y="5854700"/>
            <a:ext cx="292100" cy="292100"/>
          </a:xfrm>
          <a:prstGeom prst="ellipse">
            <a:avLst/>
          </a:prstGeom>
          <a:solidFill>
            <a:srgbClr val="F3F7FB"/>
          </a:solidFill>
          <a:ln w="635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8" name="Oval 47"/>
          <p:cNvSpPr/>
          <p:nvPr/>
        </p:nvSpPr>
        <p:spPr>
          <a:xfrm>
            <a:off x="1284478" y="5907278"/>
            <a:ext cx="186944" cy="186944"/>
          </a:xfrm>
          <a:prstGeom prst="ellipse">
            <a:avLst/>
          </a:prstGeom>
          <a:solidFill>
            <a:srgbClr val="FFFFFF"/>
          </a:solidFill>
          <a:ln w="279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Oval 48"/>
          <p:cNvSpPr/>
          <p:nvPr/>
        </p:nvSpPr>
        <p:spPr>
          <a:xfrm>
            <a:off x="1328293" y="5951093"/>
            <a:ext cx="99314" cy="99314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Oval 49"/>
          <p:cNvSpPr/>
          <p:nvPr/>
        </p:nvSpPr>
        <p:spPr>
          <a:xfrm>
            <a:off x="1363345" y="5986145"/>
            <a:ext cx="29210" cy="29210"/>
          </a:xfrm>
          <a:prstGeom prst="ellipse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1" name="Connector 50"/>
          <p:cNvCxnSpPr/>
          <p:nvPr/>
        </p:nvCxnSpPr>
        <p:spPr>
          <a:xfrm flipV="1">
            <a:off x="1407160" y="5883910"/>
            <a:ext cx="87630" cy="87630"/>
          </a:xfrm>
          <a:prstGeom prst="line">
            <a:avLst/>
          </a:prstGeom>
          <a:ln w="381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or 51"/>
          <p:cNvCxnSpPr/>
          <p:nvPr/>
        </p:nvCxnSpPr>
        <p:spPr>
          <a:xfrm>
            <a:off x="1459738" y="5883910"/>
            <a:ext cx="35052" cy="0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 52"/>
          <p:cNvCxnSpPr/>
          <p:nvPr/>
        </p:nvCxnSpPr>
        <p:spPr>
          <a:xfrm>
            <a:off x="1494790" y="5883910"/>
            <a:ext cx="0" cy="35052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[metric1_title]"/>
          <p:cNvSpPr txBox="1"/>
          <p:nvPr/>
        </p:nvSpPr>
        <p:spPr>
          <a:xfrm>
            <a:off x="1625600" y="5765800"/>
            <a:ext cx="2095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0B2F86"/>
                </a:solidFill>
                <a:latin typeface="Microsoft YaHei"/>
                <a:ea typeface="Microsoft YaHei"/>
                <a:cs typeface="Microsoft YaHei"/>
              </a:rPr>
              <a:t>精度（Acc@1）</a:t>
            </a:r>
          </a:p>
        </p:txBody>
      </p:sp>
      <p:sp>
        <p:nvSpPr>
          <p:cNvPr id="55" name="[metric1_value]"/>
          <p:cNvSpPr txBox="1"/>
          <p:nvPr/>
        </p:nvSpPr>
        <p:spPr>
          <a:xfrm>
            <a:off x="1574800" y="5905500"/>
            <a:ext cx="21463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Microsoft YaHei"/>
                <a:ea typeface="Microsoft YaHei"/>
                <a:cs typeface="Microsoft YaHei"/>
              </a:rPr>
              <a:t>93.1%</a:t>
            </a:r>
          </a:p>
        </p:txBody>
      </p:sp>
      <p:sp>
        <p:nvSpPr>
          <p:cNvPr id="56" name="[metric1_note]"/>
          <p:cNvSpPr txBox="1"/>
          <p:nvPr/>
        </p:nvSpPr>
        <p:spPr>
          <a:xfrm>
            <a:off x="1295400" y="6216650"/>
            <a:ext cx="229870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95% CI: [91.2%, 94.7%]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4699000" y="5638800"/>
            <a:ext cx="2730500" cy="736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8" name="Oval 57"/>
          <p:cNvSpPr/>
          <p:nvPr/>
        </p:nvSpPr>
        <p:spPr>
          <a:xfrm>
            <a:off x="4864100" y="5880100"/>
            <a:ext cx="292100" cy="292100"/>
          </a:xfrm>
          <a:prstGeom prst="ellipse">
            <a:avLst/>
          </a:prstGeom>
          <a:solidFill>
            <a:srgbClr val="FFFFFF"/>
          </a:solidFill>
          <a:ln w="29209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9" name="Connector 58"/>
          <p:cNvCxnSpPr/>
          <p:nvPr/>
        </p:nvCxnSpPr>
        <p:spPr>
          <a:xfrm flipV="1">
            <a:off x="5010150" y="5944362"/>
            <a:ext cx="0" cy="81788"/>
          </a:xfrm>
          <a:prstGeom prst="line">
            <a:avLst/>
          </a:prstGeom>
          <a:ln w="29209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nector 59"/>
          <p:cNvCxnSpPr/>
          <p:nvPr/>
        </p:nvCxnSpPr>
        <p:spPr>
          <a:xfrm>
            <a:off x="5010150" y="6026150"/>
            <a:ext cx="64262" cy="0"/>
          </a:xfrm>
          <a:prstGeom prst="line">
            <a:avLst/>
          </a:prstGeom>
          <a:ln w="29209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[metric2_title]"/>
          <p:cNvSpPr txBox="1"/>
          <p:nvPr/>
        </p:nvSpPr>
        <p:spPr>
          <a:xfrm>
            <a:off x="5245100" y="5765800"/>
            <a:ext cx="2095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078D98"/>
                </a:solidFill>
                <a:latin typeface="Microsoft YaHei"/>
                <a:ea typeface="Microsoft YaHei"/>
                <a:cs typeface="Microsoft YaHei"/>
              </a:rPr>
              <a:t>时延（P95, ms）</a:t>
            </a:r>
          </a:p>
        </p:txBody>
      </p:sp>
      <p:sp>
        <p:nvSpPr>
          <p:cNvPr id="62" name="[metric2_value]"/>
          <p:cNvSpPr txBox="1"/>
          <p:nvPr/>
        </p:nvSpPr>
        <p:spPr>
          <a:xfrm>
            <a:off x="5194300" y="5905500"/>
            <a:ext cx="21463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78D98"/>
                </a:solidFill>
                <a:latin typeface="Microsoft YaHei"/>
                <a:ea typeface="Microsoft YaHei"/>
                <a:cs typeface="Microsoft YaHei"/>
              </a:rPr>
              <a:t>27.3 ms</a:t>
            </a:r>
          </a:p>
        </p:txBody>
      </p:sp>
      <p:sp>
        <p:nvSpPr>
          <p:cNvPr id="63" name="[metric2_note]"/>
          <p:cNvSpPr txBox="1"/>
          <p:nvPr/>
        </p:nvSpPr>
        <p:spPr>
          <a:xfrm>
            <a:off x="4914900" y="6216650"/>
            <a:ext cx="229870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A100 FP16, batch=32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8318500" y="5638800"/>
            <a:ext cx="2730500" cy="736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5" name="Isosceles Triangle 64"/>
          <p:cNvSpPr/>
          <p:nvPr/>
        </p:nvSpPr>
        <p:spPr>
          <a:xfrm>
            <a:off x="8521700" y="5892800"/>
            <a:ext cx="266700" cy="240030"/>
          </a:xfrm>
          <a:prstGeom prst="triangle">
            <a:avLst/>
          </a:prstGeom>
          <a:noFill/>
          <a:ln w="3048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6" name="TextBox 65"/>
          <p:cNvSpPr txBox="1"/>
          <p:nvPr/>
        </p:nvSpPr>
        <p:spPr>
          <a:xfrm>
            <a:off x="8580374" y="5919470"/>
            <a:ext cx="165354" cy="229362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92" b="1">
                <a:solidFill>
                  <a:srgbClr val="F16918"/>
                </a:solidFill>
                <a:latin typeface="Microsoft YaHei"/>
                <a:ea typeface="Microsoft YaHei"/>
                <a:cs typeface="Microsoft YaHei"/>
              </a:rPr>
              <a:t>!</a:t>
            </a:r>
          </a:p>
        </p:txBody>
      </p:sp>
      <p:sp>
        <p:nvSpPr>
          <p:cNvPr id="67" name="[metric3_title]"/>
          <p:cNvSpPr txBox="1"/>
          <p:nvPr/>
        </p:nvSpPr>
        <p:spPr>
          <a:xfrm>
            <a:off x="8864600" y="5765800"/>
            <a:ext cx="2095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F16918"/>
                </a:solidFill>
                <a:latin typeface="Microsoft YaHei"/>
                <a:ea typeface="Microsoft YaHei"/>
                <a:cs typeface="Microsoft YaHei"/>
              </a:rPr>
              <a:t>内存占用（峰值, GB）</a:t>
            </a:r>
          </a:p>
        </p:txBody>
      </p:sp>
      <p:sp>
        <p:nvSpPr>
          <p:cNvPr id="68" name="[metric3_value]"/>
          <p:cNvSpPr txBox="1"/>
          <p:nvPr/>
        </p:nvSpPr>
        <p:spPr>
          <a:xfrm>
            <a:off x="8813800" y="5905500"/>
            <a:ext cx="21463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F16918"/>
                </a:solidFill>
                <a:latin typeface="Microsoft YaHei"/>
                <a:ea typeface="Microsoft YaHei"/>
                <a:cs typeface="Microsoft YaHei"/>
              </a:rPr>
              <a:t>7.8 GB</a:t>
            </a:r>
          </a:p>
        </p:txBody>
      </p:sp>
      <p:sp>
        <p:nvSpPr>
          <p:cNvPr id="69" name="[metric3_note]"/>
          <p:cNvSpPr txBox="1"/>
          <p:nvPr/>
        </p:nvSpPr>
        <p:spPr>
          <a:xfrm>
            <a:off x="8534400" y="6216650"/>
            <a:ext cx="229870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序列长度 4K，显存峰值统计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