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400" b="1" i="0">
                <a:solidFill>
                  <a:srgbClr val="FFFFFF"/>
                </a:solidFill>
                <a:latin typeface="Microsoft YaHei"/>
                <a:ea typeface="Microsoft YaHei"/>
              </a:rPr>
              <a:t>标杆场景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2200" b="1" i="0">
                <a:solidFill>
                  <a:srgbClr val="B90A0A"/>
                </a:solidFill>
                <a:latin typeface="Microsoft YaHei"/>
                <a:ea typeface="Microsoft YaHei"/>
              </a:rPr>
              <a:t>深井矿区无人化作业标杆: 井下零常驻, 综合效率提升 25%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[hero_img]"/>
          <p:cNvSpPr/>
          <p:nvPr/>
        </p:nvSpPr>
        <p:spPr>
          <a:xfrm>
            <a:off x="381000" y="889000"/>
            <a:ext cx="6350000" cy="3810000"/>
          </a:xfrm>
          <a:prstGeom prst="rect">
            <a:avLst/>
          </a:prstGeom>
          <a:solidFill>
            <a:srgbClr val="F2F2F2"/>
          </a:solidFill>
          <a:ln w="12700">
            <a:solidFill>
              <a:srgbClr val="BFBFBF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81000" y="2692400"/>
            <a:ext cx="6350000" cy="203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000" b="0" i="0">
                <a:solidFill>
                  <a:srgbClr val="595959"/>
                </a:solidFill>
                <a:latin typeface="Microsoft YaHei"/>
                <a:ea typeface="Microsoft YaHei"/>
              </a:rPr>
              <a:t>AI 配图区</a:t>
            </a:r>
          </a:p>
        </p:txBody>
      </p:sp>
      <p:sp>
        <p:nvSpPr>
          <p:cNvPr id="8" name="[img_caption]"/>
          <p:cNvSpPr txBox="1"/>
          <p:nvPr/>
        </p:nvSpPr>
        <p:spPr>
          <a:xfrm>
            <a:off x="381000" y="4775200"/>
            <a:ext cx="6350000" cy="228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050" b="0" i="0">
                <a:solidFill>
                  <a:srgbClr val="595959"/>
                </a:solidFill>
                <a:latin typeface="Microsoft YaHei"/>
                <a:ea typeface="Microsoft YaHei"/>
              </a:rPr>
              <a:t>图: 某矿区井下无人化掘进作业面与地面远程控制中心实时联动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81000" y="5130800"/>
            <a:ext cx="1955800" cy="3175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2578100" y="5130800"/>
            <a:ext cx="1955800" cy="3175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4775200" y="5130800"/>
            <a:ext cx="1955800" cy="3175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[img_kpi1]"/>
          <p:cNvSpPr txBox="1"/>
          <p:nvPr/>
        </p:nvSpPr>
        <p:spPr>
          <a:xfrm>
            <a:off x="381000" y="5130800"/>
            <a:ext cx="1955800" cy="317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300" b="1" i="0">
                <a:solidFill>
                  <a:srgbClr val="262626"/>
                </a:solidFill>
                <a:latin typeface="Microsoft YaHei"/>
                <a:ea typeface="Microsoft YaHei"/>
              </a:rPr>
              <a:t>井下人员 -90%</a:t>
            </a:r>
          </a:p>
        </p:txBody>
      </p:sp>
      <p:sp>
        <p:nvSpPr>
          <p:cNvPr id="13" name="[img_kpi2]"/>
          <p:cNvSpPr txBox="1"/>
          <p:nvPr/>
        </p:nvSpPr>
        <p:spPr>
          <a:xfrm>
            <a:off x="2578100" y="5130800"/>
            <a:ext cx="1955800" cy="317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300" b="1" i="0">
                <a:solidFill>
                  <a:srgbClr val="262626"/>
                </a:solidFill>
                <a:latin typeface="Microsoft YaHei"/>
                <a:ea typeface="Microsoft YaHei"/>
              </a:rPr>
              <a:t>单班效率 +25%</a:t>
            </a:r>
          </a:p>
        </p:txBody>
      </p:sp>
      <p:sp>
        <p:nvSpPr>
          <p:cNvPr id="14" name="[img_kpi3]"/>
          <p:cNvSpPr txBox="1"/>
          <p:nvPr/>
        </p:nvSpPr>
        <p:spPr>
          <a:xfrm>
            <a:off x="4775200" y="5130800"/>
            <a:ext cx="1955800" cy="317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300" b="1" i="0">
                <a:solidFill>
                  <a:srgbClr val="262626"/>
                </a:solidFill>
                <a:latin typeface="Microsoft YaHei"/>
                <a:ea typeface="Microsoft YaHei"/>
              </a:rPr>
              <a:t>事故率归零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048500" y="889000"/>
            <a:ext cx="47625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7048500" y="8890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162800" y="889000"/>
            <a:ext cx="45974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500" b="1" i="0">
                <a:solidFill>
                  <a:srgbClr val="262626"/>
                </a:solidFill>
                <a:latin typeface="Microsoft YaHei"/>
                <a:ea typeface="Microsoft YaHei"/>
              </a:rPr>
              <a:t>场景解读</a:t>
            </a:r>
          </a:p>
        </p:txBody>
      </p:sp>
      <p:sp>
        <p:nvSpPr>
          <p:cNvPr id="18" name="[read_bullets]"/>
          <p:cNvSpPr txBox="1"/>
          <p:nvPr/>
        </p:nvSpPr>
        <p:spPr>
          <a:xfrm>
            <a:off x="7239000" y="1270000"/>
            <a:ext cx="4445000" cy="21336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150" b="0" i="0">
                <a:solidFill>
                  <a:srgbClr val="262626"/>
                </a:solidFill>
                <a:latin typeface="Microsoft YaHei"/>
                <a:ea typeface="Microsoft YaHei"/>
              </a:rPr>
              <a:t>该矿区将掘进、主运、喷浆等全部工序实现远程化作业, 井下作业面达成无人值守常态运行。5G-A 井下专网提供 1Gbps 上行带宽, 高清视频回传与远程控制指令采用双链路冗余设计, 保障操作链路持续稳定; AI 视觉系统对顶板风险与皮带异物进行实时识别, 预警准确率达 98%。地面控制中心通过 1:1 数字孪生工作面掌握井下全貌, 远程操作端到端延迟低于 80ms, 操作体验与现场作业基本一致。经测算, 单个工作面每年节省人力成本约 1200 万元, 投资 8 个月即可回收; 整套方案已固化为标准交付包, 新矿区复制周期从 6 个月压缩至 8 周, 具备快速规模推广条件, 为同类高危场景的智能化改造提供可复制的实践范式。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048500" y="3657600"/>
            <a:ext cx="47625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7048500" y="36576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162800" y="3657600"/>
            <a:ext cx="45974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500" b="1" i="0">
                <a:solidFill>
                  <a:srgbClr val="262626"/>
                </a:solidFill>
                <a:latin typeface="Microsoft YaHei"/>
                <a:ea typeface="Microsoft YaHei"/>
              </a:rPr>
              <a:t>落地价值</a:t>
            </a:r>
          </a:p>
        </p:txBody>
      </p:sp>
      <p:sp>
        <p:nvSpPr>
          <p:cNvPr id="22" name="[value_bullets]"/>
          <p:cNvSpPr txBox="1"/>
          <p:nvPr/>
        </p:nvSpPr>
        <p:spPr>
          <a:xfrm>
            <a:off x="7239000" y="4038600"/>
            <a:ext cx="4445000" cy="9525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1150" b="0" i="0">
                <a:solidFill>
                  <a:srgbClr val="262626"/>
                </a:solidFill>
                <a:latin typeface="Microsoft YaHei"/>
                <a:ea typeface="Microsoft YaHei"/>
              </a:rPr>
              <a:t>• 安全: 井下高危岗位人员撤出, 实现本质安全</a:t>
            </a:r>
          </a:p>
          <a:p>
            <a:pPr algn="l">
              <a:lnSpc>
                <a:spcPct val="125000"/>
              </a:lnSpc>
            </a:pPr>
            <a:r>
              <a:rPr sz="1150" b="0" i="0">
                <a:solidFill>
                  <a:srgbClr val="262626"/>
                </a:solidFill>
                <a:latin typeface="Microsoft YaHei"/>
                <a:ea typeface="Microsoft YaHei"/>
              </a:rPr>
              <a:t>• 效率: 设备利用率提升 30%, 检修窗口缩短一半</a:t>
            </a:r>
          </a:p>
          <a:p>
            <a:pPr algn="l">
              <a:lnSpc>
                <a:spcPct val="125000"/>
              </a:lnSpc>
            </a:pPr>
            <a:r>
              <a:rPr sz="1150" b="0" i="0">
                <a:solidFill>
                  <a:srgbClr val="262626"/>
                </a:solidFill>
                <a:latin typeface="Microsoft YaHei"/>
                <a:ea typeface="Microsoft YaHei"/>
              </a:rPr>
              <a:t>• 复制: 标准包已签约 12 个矿区, 在手订单 2.4 亿元</a:t>
            </a:r>
          </a:p>
        </p:txBody>
      </p:sp>
      <p:sp>
        <p:nvSpPr>
          <p:cNvPr id="23" name="[value_kpi1]"/>
          <p:cNvSpPr txBox="1"/>
          <p:nvPr/>
        </p:nvSpPr>
        <p:spPr>
          <a:xfrm>
            <a:off x="7048500" y="5156200"/>
            <a:ext cx="2286000" cy="317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300" b="1" i="0">
                <a:solidFill>
                  <a:srgbClr val="262626"/>
                </a:solidFill>
                <a:latin typeface="Microsoft YaHei"/>
                <a:ea typeface="Microsoft YaHei"/>
              </a:rPr>
              <a:t>投资回收期 8 个月</a:t>
            </a:r>
          </a:p>
        </p:txBody>
      </p:sp>
      <p:sp>
        <p:nvSpPr>
          <p:cNvPr id="24" name="[value_kpi2]"/>
          <p:cNvSpPr txBox="1"/>
          <p:nvPr/>
        </p:nvSpPr>
        <p:spPr>
          <a:xfrm>
            <a:off x="9525000" y="5156200"/>
            <a:ext cx="2286000" cy="317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300" b="1" i="0">
                <a:solidFill>
                  <a:srgbClr val="262626"/>
                </a:solidFill>
                <a:latin typeface="Microsoft YaHei"/>
                <a:ea typeface="Microsoft YaHei"/>
              </a:rPr>
              <a:t>复制矿区 12 个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81000" y="5689600"/>
            <a:ext cx="11430000" cy="5842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381000" y="5689600"/>
            <a:ext cx="38100" cy="5842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[concl]"/>
          <p:cNvSpPr txBox="1"/>
          <p:nvPr/>
        </p:nvSpPr>
        <p:spPr>
          <a:xfrm>
            <a:off x="584200" y="5753100"/>
            <a:ext cx="9525000" cy="457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1400" b="1" i="0">
                <a:solidFill>
                  <a:srgbClr val="1F4E79"/>
                </a:solidFill>
                <a:latin typeface="Microsoft YaHei"/>
                <a:ea typeface="Microsoft YaHei"/>
              </a:rPr>
              <a:t>标杆场景验证了'5G-A 专网 + AI 视觉 + 数字孪生'组合的工程可行性, 下一步以标准交付包模式向全行业规模复制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10160000" y="5791200"/>
            <a:ext cx="1524000" cy="355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[concl_kpi]"/>
          <p:cNvSpPr txBox="1"/>
          <p:nvPr/>
        </p:nvSpPr>
        <p:spPr>
          <a:xfrm>
            <a:off x="10160000" y="5791200"/>
            <a:ext cx="15240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</a:pPr>
            <a:r>
              <a:rPr sz="1350" b="1" i="0">
                <a:solidFill>
                  <a:srgbClr val="262626"/>
                </a:solidFill>
                <a:latin typeface="Microsoft YaHei"/>
                <a:ea typeface="Microsoft YaHei"/>
              </a:rPr>
              <a:t>在手订单 2.4 亿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