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5G-A 路标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2200" b="1" i="0">
                <a:solidFill>
                  <a:srgbClr val="B90A0A"/>
                </a:solidFill>
                <a:latin typeface="Microsoft YaHei"/>
                <a:ea typeface="Microsoft YaHei"/>
              </a:rPr>
              <a:t>5G-A 三年商用路标: 2026 H2 规模商用, 单站能耗下降 30%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838200"/>
            <a:ext cx="7239000" cy="3302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381000" y="838200"/>
            <a:ext cx="38100" cy="3302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[goal_line]"/>
          <p:cNvSpPr txBox="1"/>
          <p:nvPr/>
        </p:nvSpPr>
        <p:spPr>
          <a:xfrm>
            <a:off x="533400" y="838200"/>
            <a:ext cx="69850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主线目标: 2026 年底 5G-A 商用站点 100 万, 单站能耗下降 30%</a:t>
            </a:r>
          </a:p>
        </p:txBody>
      </p:sp>
      <p:sp>
        <p:nvSpPr>
          <p:cNvPr id="9" name="Oval 8"/>
          <p:cNvSpPr/>
          <p:nvPr/>
        </p:nvSpPr>
        <p:spPr>
          <a:xfrm>
            <a:off x="8255000" y="927100"/>
            <a:ext cx="139700" cy="1397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32800" y="901700"/>
            <a:ext cx="5715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已完成</a:t>
            </a:r>
          </a:p>
        </p:txBody>
      </p:sp>
      <p:sp>
        <p:nvSpPr>
          <p:cNvPr id="11" name="Oval 10"/>
          <p:cNvSpPr/>
          <p:nvPr/>
        </p:nvSpPr>
        <p:spPr>
          <a:xfrm>
            <a:off x="9131300" y="927100"/>
            <a:ext cx="139700" cy="1397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309100" y="901700"/>
            <a:ext cx="4445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当前</a:t>
            </a:r>
          </a:p>
        </p:txBody>
      </p:sp>
      <p:sp>
        <p:nvSpPr>
          <p:cNvPr id="13" name="Oval 12"/>
          <p:cNvSpPr/>
          <p:nvPr/>
        </p:nvSpPr>
        <p:spPr>
          <a:xfrm>
            <a:off x="9906000" y="927100"/>
            <a:ext cx="139700" cy="139700"/>
          </a:xfrm>
          <a:prstGeom prst="ellipse">
            <a:avLst/>
          </a:prstGeom>
          <a:solidFill>
            <a:srgbClr val="FFFFFF"/>
          </a:solidFill>
          <a:ln w="17780">
            <a:solidFill>
              <a:srgbClr val="1F4E79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83800" y="901700"/>
            <a:ext cx="4445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规划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889000" y="3556000"/>
            <a:ext cx="10414000" cy="0"/>
          </a:xfrm>
          <a:prstGeom prst="line">
            <a:avLst/>
          </a:prstGeom>
          <a:ln w="5080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346200" y="3441700"/>
            <a:ext cx="228600" cy="228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346200" y="3429000"/>
            <a:ext cx="2286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FFFFFF"/>
                </a:solidFill>
                <a:latin typeface="Microsoft YaHei"/>
                <a:ea typeface="Microsoft YaHei"/>
              </a:rPr>
              <a:t>✓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1460500" y="3111500"/>
            <a:ext cx="0" cy="330200"/>
          </a:xfrm>
          <a:prstGeom prst="line">
            <a:avLst/>
          </a:prstGeom>
          <a:ln w="1524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44500" y="1524000"/>
            <a:ext cx="20320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[ms1_name]"/>
          <p:cNvSpPr txBox="1"/>
          <p:nvPr/>
        </p:nvSpPr>
        <p:spPr>
          <a:xfrm>
            <a:off x="520700" y="1587500"/>
            <a:ext cx="187959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标准冻结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6100" y="1866899"/>
            <a:ext cx="18288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[ms1_bullets]"/>
          <p:cNvSpPr txBox="1"/>
          <p:nvPr/>
        </p:nvSpPr>
        <p:spPr>
          <a:xfrm>
            <a:off x="533400" y="1917700"/>
            <a:ext cx="1854200" cy="1117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050" b="0" i="0">
                <a:solidFill>
                  <a:srgbClr val="262626"/>
                </a:solidFill>
                <a:latin typeface="Microsoft YaHei"/>
                <a:ea typeface="Microsoft YaHei"/>
              </a:rPr>
              <a:t>3GPP R18 标准正式冻结, 5G-A 关键特性定义全部完成, 通感一体正式纳入标准范围。公司累计牵头 12 项核心提案, 标准话语权保持行业领先, 为商用部署奠定坚实基础。</a:t>
            </a:r>
          </a:p>
        </p:txBody>
      </p:sp>
      <p:sp>
        <p:nvSpPr>
          <p:cNvPr id="23" name="[ms1_time]"/>
          <p:cNvSpPr txBox="1"/>
          <p:nvPr/>
        </p:nvSpPr>
        <p:spPr>
          <a:xfrm>
            <a:off x="984250" y="3721100"/>
            <a:ext cx="952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1" i="0">
                <a:solidFill>
                  <a:srgbClr val="1F4E79"/>
                </a:solidFill>
                <a:latin typeface="Microsoft YaHei"/>
                <a:ea typeface="Microsoft YaHei"/>
              </a:rPr>
              <a:t>2024 Q4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62000" y="4013200"/>
            <a:ext cx="13970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[ms1_kpi]"/>
          <p:cNvSpPr txBox="1"/>
          <p:nvPr/>
        </p:nvSpPr>
        <p:spPr>
          <a:xfrm>
            <a:off x="762000" y="4013200"/>
            <a:ext cx="1397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特性冻结 12 项</a:t>
            </a:r>
          </a:p>
        </p:txBody>
      </p:sp>
      <p:sp>
        <p:nvSpPr>
          <p:cNvPr id="26" name="Oval 25"/>
          <p:cNvSpPr/>
          <p:nvPr/>
        </p:nvSpPr>
        <p:spPr>
          <a:xfrm>
            <a:off x="3505200" y="3441700"/>
            <a:ext cx="228600" cy="228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505200" y="3429000"/>
            <a:ext cx="2286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FFFFFF"/>
                </a:solidFill>
                <a:latin typeface="Microsoft YaHei"/>
                <a:ea typeface="Microsoft YaHei"/>
              </a:rPr>
              <a:t>✓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3619500" y="3670300"/>
            <a:ext cx="0" cy="203199"/>
          </a:xfrm>
          <a:prstGeom prst="line">
            <a:avLst/>
          </a:prstGeom>
          <a:ln w="1524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2603500" y="3873499"/>
            <a:ext cx="20320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[ms2_name]"/>
          <p:cNvSpPr txBox="1"/>
          <p:nvPr/>
        </p:nvSpPr>
        <p:spPr>
          <a:xfrm>
            <a:off x="2679700" y="3937000"/>
            <a:ext cx="187959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实验局验证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2705100" y="4216400"/>
            <a:ext cx="18288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[ms2_bullets]"/>
          <p:cNvSpPr txBox="1"/>
          <p:nvPr/>
        </p:nvSpPr>
        <p:spPr>
          <a:xfrm>
            <a:off x="2692400" y="4267200"/>
            <a:ext cx="1854200" cy="1117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050" b="0" i="0">
                <a:solidFill>
                  <a:srgbClr val="262626"/>
                </a:solidFill>
                <a:latin typeface="Microsoft YaHei"/>
                <a:ea typeface="Microsoft YaHei"/>
              </a:rPr>
              <a:t>在 3 个城市完成实验局上线验证, 通感业务时延实测小于 10ms 全部达标, 三载波聚合完成外场验证, 单站吞吐实测达 8Gbps, 关键指标满足商用准入要求。</a:t>
            </a:r>
          </a:p>
        </p:txBody>
      </p:sp>
      <p:sp>
        <p:nvSpPr>
          <p:cNvPr id="33" name="[ms2_time]"/>
          <p:cNvSpPr txBox="1"/>
          <p:nvPr/>
        </p:nvSpPr>
        <p:spPr>
          <a:xfrm>
            <a:off x="3143250" y="3175000"/>
            <a:ext cx="952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1" i="0">
                <a:solidFill>
                  <a:srgbClr val="1F4E79"/>
                </a:solidFill>
                <a:latin typeface="Microsoft YaHei"/>
                <a:ea typeface="Microsoft YaHei"/>
              </a:rPr>
              <a:t>2025 Q2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921000" y="2794000"/>
            <a:ext cx="13970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[ms2_kpi]"/>
          <p:cNvSpPr txBox="1"/>
          <p:nvPr/>
        </p:nvSpPr>
        <p:spPr>
          <a:xfrm>
            <a:off x="2921000" y="2794000"/>
            <a:ext cx="1397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时延达标率 100%</a:t>
            </a:r>
          </a:p>
        </p:txBody>
      </p:sp>
      <p:sp>
        <p:nvSpPr>
          <p:cNvPr id="36" name="Oval 35"/>
          <p:cNvSpPr/>
          <p:nvPr/>
        </p:nvSpPr>
        <p:spPr>
          <a:xfrm>
            <a:off x="5664200" y="3441700"/>
            <a:ext cx="228600" cy="228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664200" y="3429000"/>
            <a:ext cx="2286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FFFFFF"/>
                </a:solidFill>
                <a:latin typeface="Microsoft YaHei"/>
                <a:ea typeface="Microsoft YaHei"/>
              </a:rPr>
              <a:t>✓</a:t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5778500" y="3111500"/>
            <a:ext cx="0" cy="330200"/>
          </a:xfrm>
          <a:prstGeom prst="line">
            <a:avLst/>
          </a:prstGeom>
          <a:ln w="1524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4762500" y="1524000"/>
            <a:ext cx="20320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[ms3_name]"/>
          <p:cNvSpPr txBox="1"/>
          <p:nvPr/>
        </p:nvSpPr>
        <p:spPr>
          <a:xfrm>
            <a:off x="4838700" y="1587500"/>
            <a:ext cx="187959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试点商用</a:t>
            </a:r>
          </a:p>
        </p:txBody>
      </p:sp>
      <p:cxnSp>
        <p:nvCxnSpPr>
          <p:cNvPr id="41" name="Connector 40"/>
          <p:cNvCxnSpPr/>
          <p:nvPr/>
        </p:nvCxnSpPr>
        <p:spPr>
          <a:xfrm>
            <a:off x="4864100" y="1866899"/>
            <a:ext cx="18288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[ms3_bullets]"/>
          <p:cNvSpPr txBox="1"/>
          <p:nvPr/>
        </p:nvSpPr>
        <p:spPr>
          <a:xfrm>
            <a:off x="4851400" y="1917700"/>
            <a:ext cx="1854200" cy="1117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050" b="0" i="0">
                <a:solidFill>
                  <a:srgbClr val="262626"/>
                </a:solidFill>
                <a:latin typeface="Microsoft YaHei"/>
                <a:ea typeface="Microsoft YaHei"/>
              </a:rPr>
              <a:t>首批 10 万站点完成试点商用, 单站能耗实测下降 22%, RedCap 终端实现规模化接入, 试点城市扩展至 21 个, 网络性能与商业模式均通过真实环境充分验证。</a:t>
            </a:r>
          </a:p>
        </p:txBody>
      </p:sp>
      <p:sp>
        <p:nvSpPr>
          <p:cNvPr id="43" name="[ms3_time]"/>
          <p:cNvSpPr txBox="1"/>
          <p:nvPr/>
        </p:nvSpPr>
        <p:spPr>
          <a:xfrm>
            <a:off x="5302250" y="3721100"/>
            <a:ext cx="952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1" i="0">
                <a:solidFill>
                  <a:srgbClr val="1F4E79"/>
                </a:solidFill>
                <a:latin typeface="Microsoft YaHei"/>
                <a:ea typeface="Microsoft YaHei"/>
              </a:rPr>
              <a:t>2025 Q4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80000" y="4013200"/>
            <a:ext cx="13970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[ms3_kpi]"/>
          <p:cNvSpPr txBox="1"/>
          <p:nvPr/>
        </p:nvSpPr>
        <p:spPr>
          <a:xfrm>
            <a:off x="5080000" y="4013200"/>
            <a:ext cx="1397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站点 10 万+</a:t>
            </a:r>
          </a:p>
        </p:txBody>
      </p:sp>
      <p:sp>
        <p:nvSpPr>
          <p:cNvPr id="46" name="Oval 45"/>
          <p:cNvSpPr/>
          <p:nvPr/>
        </p:nvSpPr>
        <p:spPr>
          <a:xfrm>
            <a:off x="7797800" y="3416300"/>
            <a:ext cx="279400" cy="279400"/>
          </a:xfrm>
          <a:prstGeom prst="ellipse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7797800" y="3403600"/>
            <a:ext cx="2794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★</a:t>
            </a:r>
          </a:p>
        </p:txBody>
      </p:sp>
      <p:cxnSp>
        <p:nvCxnSpPr>
          <p:cNvPr id="48" name="Connector 47"/>
          <p:cNvCxnSpPr/>
          <p:nvPr/>
        </p:nvCxnSpPr>
        <p:spPr>
          <a:xfrm>
            <a:off x="7937500" y="3670300"/>
            <a:ext cx="0" cy="203199"/>
          </a:xfrm>
          <a:prstGeom prst="line">
            <a:avLst/>
          </a:prstGeom>
          <a:ln w="1524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6921500" y="3873499"/>
            <a:ext cx="20320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[ms4_name]"/>
          <p:cNvSpPr txBox="1"/>
          <p:nvPr/>
        </p:nvSpPr>
        <p:spPr>
          <a:xfrm>
            <a:off x="6997700" y="3937000"/>
            <a:ext cx="187959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B90A0A"/>
                </a:solidFill>
                <a:latin typeface="Microsoft YaHei"/>
                <a:ea typeface="Microsoft YaHei"/>
              </a:rPr>
              <a:t>规模放量</a:t>
            </a:r>
          </a:p>
        </p:txBody>
      </p:sp>
      <p:cxnSp>
        <p:nvCxnSpPr>
          <p:cNvPr id="51" name="Connector 50"/>
          <p:cNvCxnSpPr/>
          <p:nvPr/>
        </p:nvCxnSpPr>
        <p:spPr>
          <a:xfrm>
            <a:off x="7023100" y="4216400"/>
            <a:ext cx="18288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[ms4_bullets]"/>
          <p:cNvSpPr txBox="1"/>
          <p:nvPr/>
        </p:nvSpPr>
        <p:spPr>
          <a:xfrm>
            <a:off x="7010400" y="4267200"/>
            <a:ext cx="1854200" cy="1117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050" b="0" i="0">
                <a:solidFill>
                  <a:srgbClr val="262626"/>
                </a:solidFill>
                <a:latin typeface="Microsoft YaHei"/>
                <a:ea typeface="Microsoft YaHei"/>
              </a:rPr>
              <a:t>商用站点规模突破 50 万, 三载波聚合实现全网开通, 能耗较基线下降 26%, 智能节能特性全量上线。当前按计划推进规模放量, 重点保障高话务区域体验稳定。</a:t>
            </a:r>
          </a:p>
        </p:txBody>
      </p:sp>
      <p:sp>
        <p:nvSpPr>
          <p:cNvPr id="53" name="[ms4_time]"/>
          <p:cNvSpPr txBox="1"/>
          <p:nvPr/>
        </p:nvSpPr>
        <p:spPr>
          <a:xfrm>
            <a:off x="7461249" y="3175000"/>
            <a:ext cx="952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1" i="0">
                <a:solidFill>
                  <a:srgbClr val="B90A0A"/>
                </a:solidFill>
                <a:latin typeface="Microsoft YaHei"/>
                <a:ea typeface="Microsoft YaHei"/>
              </a:rPr>
              <a:t>2026 Q2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7239000" y="2794000"/>
            <a:ext cx="13970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[ms4_kpi]"/>
          <p:cNvSpPr txBox="1"/>
          <p:nvPr/>
        </p:nvSpPr>
        <p:spPr>
          <a:xfrm>
            <a:off x="7239000" y="2794000"/>
            <a:ext cx="1397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站点 50 万+</a:t>
            </a:r>
          </a:p>
        </p:txBody>
      </p:sp>
      <p:sp>
        <p:nvSpPr>
          <p:cNvPr id="56" name="Oval 55"/>
          <p:cNvSpPr/>
          <p:nvPr/>
        </p:nvSpPr>
        <p:spPr>
          <a:xfrm>
            <a:off x="9982200" y="3441700"/>
            <a:ext cx="228600" cy="228600"/>
          </a:xfrm>
          <a:prstGeom prst="ellipse">
            <a:avLst/>
          </a:prstGeom>
          <a:solidFill>
            <a:srgbClr val="FFFFFF"/>
          </a:solidFill>
          <a:ln w="20320">
            <a:solidFill>
              <a:srgbClr val="1F4E79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7" name="Connector 56"/>
          <p:cNvCxnSpPr/>
          <p:nvPr/>
        </p:nvCxnSpPr>
        <p:spPr>
          <a:xfrm>
            <a:off x="10096500" y="3111500"/>
            <a:ext cx="0" cy="330200"/>
          </a:xfrm>
          <a:prstGeom prst="line">
            <a:avLst/>
          </a:prstGeom>
          <a:ln w="1524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9080500" y="1524000"/>
            <a:ext cx="2032000" cy="158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[ms5_name]"/>
          <p:cNvSpPr txBox="1"/>
          <p:nvPr/>
        </p:nvSpPr>
        <p:spPr>
          <a:xfrm>
            <a:off x="9156700" y="1587500"/>
            <a:ext cx="187959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全网商用</a:t>
            </a:r>
          </a:p>
        </p:txBody>
      </p:sp>
      <p:cxnSp>
        <p:nvCxnSpPr>
          <p:cNvPr id="60" name="Connector 59"/>
          <p:cNvCxnSpPr/>
          <p:nvPr/>
        </p:nvCxnSpPr>
        <p:spPr>
          <a:xfrm>
            <a:off x="9182100" y="1866899"/>
            <a:ext cx="18288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[ms5_bullets]"/>
          <p:cNvSpPr txBox="1"/>
          <p:nvPr/>
        </p:nvSpPr>
        <p:spPr>
          <a:xfrm>
            <a:off x="9169400" y="1917700"/>
            <a:ext cx="1854200" cy="1117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050" b="0" i="0">
                <a:solidFill>
                  <a:srgbClr val="262626"/>
                </a:solidFill>
                <a:latin typeface="Microsoft YaHei"/>
                <a:ea typeface="Microsoft YaHei"/>
              </a:rPr>
              <a:t>规划商用站点达到 100 万, 单站能耗下降 30% 的目标如期达成, 通感物联进入规模商用, 5G-A 相关收入占比提升至 15%, 全面完成三年商用路标收官目标。</a:t>
            </a:r>
          </a:p>
        </p:txBody>
      </p:sp>
      <p:sp>
        <p:nvSpPr>
          <p:cNvPr id="62" name="[ms5_time]"/>
          <p:cNvSpPr txBox="1"/>
          <p:nvPr/>
        </p:nvSpPr>
        <p:spPr>
          <a:xfrm>
            <a:off x="9620250" y="3721100"/>
            <a:ext cx="9525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1" i="0">
                <a:solidFill>
                  <a:srgbClr val="1F4E79"/>
                </a:solidFill>
                <a:latin typeface="Microsoft YaHei"/>
                <a:ea typeface="Microsoft YaHei"/>
              </a:rPr>
              <a:t>2026 Q4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9398000" y="4013200"/>
            <a:ext cx="1397000" cy="304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[ms5_kpi]"/>
          <p:cNvSpPr txBox="1"/>
          <p:nvPr/>
        </p:nvSpPr>
        <p:spPr>
          <a:xfrm>
            <a:off x="9398000" y="4013200"/>
            <a:ext cx="1397000" cy="304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目标 100 万站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429500" y="1905000"/>
            <a:ext cx="10160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B90A0A"/>
                </a:solidFill>
                <a:latin typeface="Microsoft YaHei"/>
                <a:ea typeface="Microsoft YaHei"/>
              </a:rPr>
              <a:t>当前位置</a:t>
            </a:r>
          </a:p>
        </p:txBody>
      </p:sp>
      <p:cxnSp>
        <p:nvCxnSpPr>
          <p:cNvPr id="66" name="Connector 65"/>
          <p:cNvCxnSpPr/>
          <p:nvPr/>
        </p:nvCxnSpPr>
        <p:spPr>
          <a:xfrm>
            <a:off x="7937500" y="2184400"/>
            <a:ext cx="0" cy="5588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889000" y="5689600"/>
            <a:ext cx="3429000" cy="3429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[phase1_name]"/>
          <p:cNvSpPr txBox="1"/>
          <p:nvPr/>
        </p:nvSpPr>
        <p:spPr>
          <a:xfrm>
            <a:off x="889000" y="5689600"/>
            <a:ext cx="3429000" cy="342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50" b="1" i="0">
                <a:solidFill>
                  <a:srgbClr val="595959"/>
                </a:solidFill>
                <a:latin typeface="Microsoft YaHei"/>
                <a:ea typeface="Microsoft YaHei"/>
              </a:rPr>
              <a:t>技术验证期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4445000" y="5689600"/>
            <a:ext cx="3429000" cy="3429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[phase2_name]"/>
          <p:cNvSpPr txBox="1"/>
          <p:nvPr/>
        </p:nvSpPr>
        <p:spPr>
          <a:xfrm>
            <a:off x="4445000" y="5689600"/>
            <a:ext cx="3429000" cy="342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50" b="1" i="0">
                <a:solidFill>
                  <a:srgbClr val="595959"/>
                </a:solidFill>
                <a:latin typeface="Microsoft YaHei"/>
                <a:ea typeface="Microsoft YaHei"/>
              </a:rPr>
              <a:t>商用导入期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001000" y="5689600"/>
            <a:ext cx="3302000" cy="3429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[phase3_name]"/>
          <p:cNvSpPr txBox="1"/>
          <p:nvPr/>
        </p:nvSpPr>
        <p:spPr>
          <a:xfrm>
            <a:off x="8001000" y="5689600"/>
            <a:ext cx="3302000" cy="342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150" b="1" i="0">
                <a:solidFill>
                  <a:srgbClr val="595959"/>
                </a:solidFill>
                <a:latin typeface="Microsoft YaHei"/>
                <a:ea typeface="Microsoft YaHei"/>
              </a:rPr>
              <a:t>规模发展期</a:t>
            </a:r>
          </a:p>
        </p:txBody>
      </p:sp>
      <p:cxnSp>
        <p:nvCxnSpPr>
          <p:cNvPr id="73" name="Connector 72"/>
          <p:cNvCxnSpPr/>
          <p:nvPr/>
        </p:nvCxnSpPr>
        <p:spPr>
          <a:xfrm>
            <a:off x="4318000" y="5861050"/>
            <a:ext cx="1270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nector 73"/>
          <p:cNvCxnSpPr/>
          <p:nvPr/>
        </p:nvCxnSpPr>
        <p:spPr>
          <a:xfrm>
            <a:off x="7874000" y="5861050"/>
            <a:ext cx="1270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