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92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381000" y="279400"/>
            <a:ext cx="952500" cy="279400"/>
          </a:xfrm>
          <a:prstGeom prst="rect">
            <a:avLst/>
          </a:prstGeom>
          <a:solidFill>
            <a:srgbClr val="B90A0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3" name="[chip]"/>
          <p:cNvSpPr txBox="1"/>
          <p:nvPr/>
        </p:nvSpPr>
        <p:spPr>
          <a:xfrm>
            <a:off x="381000" y="279400"/>
            <a:ext cx="952500" cy="279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400" b="1" i="0" lang="zh-CN" altLang="zh-CN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智能运维</a:t>
            </a:r>
          </a:p>
        </p:txBody>
      </p:sp>
      <p:sp>
        <p:nvSpPr>
          <p:cNvPr id="4" name="[title_main]"/>
          <p:cNvSpPr txBox="1"/>
          <p:nvPr/>
        </p:nvSpPr>
        <p:spPr>
          <a:xfrm>
            <a:off x="1473200" y="228600"/>
            <a:ext cx="9207500" cy="3683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2200" b="1" i="0" lang="zh-CN" altLang="zh-CN">
                <a:solidFill>
                  <a:srgbClr val="B90A0A"/>
                </a:solidFill>
                <a:latin typeface="Microsoft YaHei"/>
                <a:ea typeface="Microsoft YaHei"/>
                <a:cs typeface="Microsoft YaHei"/>
              </a:rPr>
              <a:t>运维模式升级: 人工经验驱动→数字孪生自动化, 故障恢复时长 -85%</a:t>
            </a:r>
          </a:p>
        </p:txBody>
      </p:sp>
      <p:cxnSp>
        <p:nvCxnSpPr>
          <p:cNvPr id="5" name="Connector 4"/>
          <p:cNvCxnSpPr/>
          <p:nvPr/>
        </p:nvCxnSpPr>
        <p:spPr>
          <a:xfrm flipV="1">
            <a:off x="11366500" y="304800"/>
            <a:ext cx="419100" cy="241300"/>
          </a:xfrm>
          <a:prstGeom prst="line">
            <a:avLst/>
          </a:prstGeom>
          <a:ln w="22860">
            <a:solidFill>
              <a:srgbClr val="B90A0A"/>
            </a:solidFill>
            <a:prstDash val="dash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Rounded Rectangle 5"/>
          <p:cNvSpPr/>
          <p:nvPr/>
        </p:nvSpPr>
        <p:spPr>
          <a:xfrm>
            <a:off x="381000" y="889000"/>
            <a:ext cx="4953000" cy="4445000"/>
          </a:xfrm>
          <a:prstGeom prst="roundRect">
            <a:avLst/>
          </a:prstGeom>
          <a:solidFill>
            <a:srgbClr val="FFFFFF"/>
          </a:solidFill>
          <a:ln w="25400">
            <a:solidFill>
              <a:srgbClr val="B90A0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7" name="Rectangle 6"/>
          <p:cNvSpPr/>
          <p:nvPr/>
        </p:nvSpPr>
        <p:spPr>
          <a:xfrm>
            <a:off x="381000" y="889000"/>
            <a:ext cx="825500" cy="292100"/>
          </a:xfrm>
          <a:prstGeom prst="rect">
            <a:avLst/>
          </a:prstGeom>
          <a:solidFill>
            <a:srgbClr val="B90A0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8" name="TextBox 7"/>
          <p:cNvSpPr txBox="1"/>
          <p:nvPr/>
        </p:nvSpPr>
        <p:spPr>
          <a:xfrm>
            <a:off x="381000" y="889000"/>
            <a:ext cx="825500" cy="2921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500" b="1" i="0" lang="zh-CN" altLang="zh-CN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As-Is</a:t>
            </a:r>
          </a:p>
        </p:txBody>
      </p:sp>
      <p:sp>
        <p:nvSpPr>
          <p:cNvPr id="9" name="[asis_title]"/>
          <p:cNvSpPr txBox="1"/>
          <p:nvPr/>
        </p:nvSpPr>
        <p:spPr>
          <a:xfrm>
            <a:off x="1333500" y="901700"/>
            <a:ext cx="3873499" cy="279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50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传统人工运维: 经验驱动, 被动响应</a:t>
            </a:r>
          </a:p>
        </p:txBody>
      </p:sp>
      <p:cxnSp>
        <p:nvCxnSpPr>
          <p:cNvPr id="10" name="Connector 9"/>
          <p:cNvCxnSpPr/>
          <p:nvPr/>
        </p:nvCxnSpPr>
        <p:spPr>
          <a:xfrm>
            <a:off x="571500" y="1308100"/>
            <a:ext cx="4572000" cy="0"/>
          </a:xfrm>
          <a:prstGeom prst="line">
            <a:avLst/>
          </a:prstGeom>
          <a:ln w="10160">
            <a:solidFill>
              <a:srgbClr val="BFBFB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[asis_bullets]"/>
          <p:cNvSpPr txBox="1"/>
          <p:nvPr/>
        </p:nvSpPr>
        <p:spPr>
          <a:xfrm>
            <a:off x="609600" y="1371600"/>
            <a:ext cx="4445000" cy="1460500"/>
          </a:xfrm>
          <a:prstGeom prst="rect">
            <a:avLst/>
          </a:prstGeom>
          <a:noFill/>
        </p:spPr>
        <p:txBody>
          <a:bodyPr wrap="square" lIns="19050" rIns="19050" tIns="19050" bIns="19050" anchor="t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1150" b="0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当前运维高度依赖人工: 日均 2000 余条告警靠人工分拣, 关键告警漏报频发; 故障定位依赖专家个人经验, 平均耗时 4 小时以上; 变更依靠手工脚本执行, 窗口期长且失败率约 8%。知识沉淀在个人脑中, 骨干流失即出现能力断层; 跨域协同依赖工单流转, 单工单闭环周期长达 2-3 天; 巡检覆盖率不足 60%, 隐患发现往往依赖客户投诉; 容量规划仅凭历史经验外推, 资源利用率仅 35%, 整体模式已难以支撑业务规模的持续增长。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609600" y="3238500"/>
            <a:ext cx="2095499" cy="317500"/>
          </a:xfrm>
          <a:prstGeom prst="roundRect">
            <a:avLst/>
          </a:prstGeom>
          <a:solidFill>
            <a:srgbClr val="F2F2F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13" name="[asis_chip1]"/>
          <p:cNvSpPr txBox="1"/>
          <p:nvPr/>
        </p:nvSpPr>
        <p:spPr>
          <a:xfrm>
            <a:off x="609600" y="3238500"/>
            <a:ext cx="2095499" cy="3175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300" b="1" i="0" lang="zh-CN" altLang="zh-CN">
                <a:solidFill>
                  <a:srgbClr val="B90A0A"/>
                </a:solidFill>
                <a:latin typeface="Microsoft YaHei"/>
                <a:ea typeface="Microsoft YaHei"/>
                <a:cs typeface="Microsoft YaHei"/>
              </a:rPr>
              <a:t>MTTR 4 小时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2959100" y="3238500"/>
            <a:ext cx="2095499" cy="317500"/>
          </a:xfrm>
          <a:prstGeom prst="roundRect">
            <a:avLst/>
          </a:prstGeom>
          <a:solidFill>
            <a:srgbClr val="F2F2F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15" name="[asis_chip2]"/>
          <p:cNvSpPr txBox="1"/>
          <p:nvPr/>
        </p:nvSpPr>
        <p:spPr>
          <a:xfrm>
            <a:off x="2959100" y="3238500"/>
            <a:ext cx="2095499" cy="3175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300" b="1" i="0" lang="zh-CN" altLang="zh-CN">
                <a:solidFill>
                  <a:srgbClr val="B90A0A"/>
                </a:solidFill>
                <a:latin typeface="Microsoft YaHei"/>
                <a:ea typeface="Microsoft YaHei"/>
                <a:cs typeface="Microsoft YaHei"/>
              </a:rPr>
              <a:t>变更失败率 8%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039090" y="3968750"/>
            <a:ext cx="461818" cy="635000"/>
          </a:xfrm>
          <a:prstGeom prst="rect">
            <a:avLst/>
          </a:prstGeom>
          <a:solidFill>
            <a:srgbClr val="FFFFFF"/>
          </a:solidFill>
          <a:ln w="15240">
            <a:solidFill>
              <a:srgbClr val="59595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cxnSp>
        <p:nvCxnSpPr>
          <p:cNvPr id="17" name="Connector 16"/>
          <p:cNvCxnSpPr/>
          <p:nvPr/>
        </p:nvCxnSpPr>
        <p:spPr>
          <a:xfrm>
            <a:off x="1125681" y="4141931"/>
            <a:ext cx="288637" cy="0"/>
          </a:xfrm>
          <a:prstGeom prst="line">
            <a:avLst/>
          </a:prstGeom>
          <a:ln w="11430">
            <a:solidFill>
              <a:srgbClr val="59595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Connector 17"/>
          <p:cNvCxnSpPr/>
          <p:nvPr/>
        </p:nvCxnSpPr>
        <p:spPr>
          <a:xfrm>
            <a:off x="1125681" y="4286250"/>
            <a:ext cx="288637" cy="0"/>
          </a:xfrm>
          <a:prstGeom prst="line">
            <a:avLst/>
          </a:prstGeom>
          <a:ln w="11430">
            <a:solidFill>
              <a:srgbClr val="59595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Connector 18"/>
          <p:cNvCxnSpPr/>
          <p:nvPr/>
        </p:nvCxnSpPr>
        <p:spPr>
          <a:xfrm>
            <a:off x="1125681" y="4430568"/>
            <a:ext cx="288637" cy="0"/>
          </a:xfrm>
          <a:prstGeom prst="line">
            <a:avLst/>
          </a:prstGeom>
          <a:ln w="11430">
            <a:solidFill>
              <a:srgbClr val="59595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Rectangle 19"/>
          <p:cNvSpPr/>
          <p:nvPr/>
        </p:nvSpPr>
        <p:spPr>
          <a:xfrm>
            <a:off x="2563090" y="3968750"/>
            <a:ext cx="461818" cy="635000"/>
          </a:xfrm>
          <a:prstGeom prst="rect">
            <a:avLst/>
          </a:prstGeom>
          <a:solidFill>
            <a:srgbClr val="FFFFFF"/>
          </a:solidFill>
          <a:ln w="15240">
            <a:solidFill>
              <a:srgbClr val="59595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cxnSp>
        <p:nvCxnSpPr>
          <p:cNvPr id="21" name="Connector 20"/>
          <p:cNvCxnSpPr/>
          <p:nvPr/>
        </p:nvCxnSpPr>
        <p:spPr>
          <a:xfrm>
            <a:off x="2649681" y="4141931"/>
            <a:ext cx="288637" cy="0"/>
          </a:xfrm>
          <a:prstGeom prst="line">
            <a:avLst/>
          </a:prstGeom>
          <a:ln w="11430">
            <a:solidFill>
              <a:srgbClr val="59595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Connector 21"/>
          <p:cNvCxnSpPr/>
          <p:nvPr/>
        </p:nvCxnSpPr>
        <p:spPr>
          <a:xfrm>
            <a:off x="2649681" y="4286250"/>
            <a:ext cx="288637" cy="0"/>
          </a:xfrm>
          <a:prstGeom prst="line">
            <a:avLst/>
          </a:prstGeom>
          <a:ln w="11430">
            <a:solidFill>
              <a:srgbClr val="59595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Connector 22"/>
          <p:cNvCxnSpPr/>
          <p:nvPr/>
        </p:nvCxnSpPr>
        <p:spPr>
          <a:xfrm>
            <a:off x="2649681" y="4430568"/>
            <a:ext cx="288637" cy="0"/>
          </a:xfrm>
          <a:prstGeom prst="line">
            <a:avLst/>
          </a:prstGeom>
          <a:ln w="11430">
            <a:solidFill>
              <a:srgbClr val="59595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Rectangle 23"/>
          <p:cNvSpPr/>
          <p:nvPr/>
        </p:nvSpPr>
        <p:spPr>
          <a:xfrm>
            <a:off x="4087090" y="3968750"/>
            <a:ext cx="461818" cy="635000"/>
          </a:xfrm>
          <a:prstGeom prst="rect">
            <a:avLst/>
          </a:prstGeom>
          <a:solidFill>
            <a:srgbClr val="FFFFFF"/>
          </a:solidFill>
          <a:ln w="15240">
            <a:solidFill>
              <a:srgbClr val="59595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cxnSp>
        <p:nvCxnSpPr>
          <p:cNvPr id="25" name="Connector 24"/>
          <p:cNvCxnSpPr/>
          <p:nvPr/>
        </p:nvCxnSpPr>
        <p:spPr>
          <a:xfrm>
            <a:off x="4173681" y="4141931"/>
            <a:ext cx="288637" cy="0"/>
          </a:xfrm>
          <a:prstGeom prst="line">
            <a:avLst/>
          </a:prstGeom>
          <a:ln w="11430">
            <a:solidFill>
              <a:srgbClr val="59595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Connector 25"/>
          <p:cNvCxnSpPr/>
          <p:nvPr/>
        </p:nvCxnSpPr>
        <p:spPr>
          <a:xfrm>
            <a:off x="4173681" y="4286250"/>
            <a:ext cx="288637" cy="0"/>
          </a:xfrm>
          <a:prstGeom prst="line">
            <a:avLst/>
          </a:prstGeom>
          <a:ln w="11430">
            <a:solidFill>
              <a:srgbClr val="59595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Connector 26"/>
          <p:cNvCxnSpPr/>
          <p:nvPr/>
        </p:nvCxnSpPr>
        <p:spPr>
          <a:xfrm>
            <a:off x="4173681" y="4430568"/>
            <a:ext cx="288637" cy="0"/>
          </a:xfrm>
          <a:prstGeom prst="line">
            <a:avLst/>
          </a:prstGeom>
          <a:ln w="11430">
            <a:solidFill>
              <a:srgbClr val="59595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Connector 27"/>
          <p:cNvCxnSpPr/>
          <p:nvPr/>
        </p:nvCxnSpPr>
        <p:spPr>
          <a:xfrm>
            <a:off x="1663700" y="4286250"/>
            <a:ext cx="736600" cy="0"/>
          </a:xfrm>
          <a:prstGeom prst="line">
            <a:avLst/>
          </a:prstGeom>
          <a:ln w="15240">
            <a:solidFill>
              <a:srgbClr val="595959"/>
            </a:solidFill>
            <a:prstDash val="dash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Connector 28"/>
          <p:cNvCxnSpPr/>
          <p:nvPr/>
        </p:nvCxnSpPr>
        <p:spPr>
          <a:xfrm>
            <a:off x="3187700" y="4286250"/>
            <a:ext cx="736600" cy="0"/>
          </a:xfrm>
          <a:prstGeom prst="line">
            <a:avLst/>
          </a:prstGeom>
          <a:ln w="15240">
            <a:solidFill>
              <a:srgbClr val="595959"/>
            </a:solidFill>
            <a:prstDash val="dash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[asis_fig_caption]"/>
          <p:cNvSpPr txBox="1"/>
          <p:nvPr/>
        </p:nvSpPr>
        <p:spPr>
          <a:xfrm>
            <a:off x="635000" y="4711700"/>
            <a:ext cx="4445000" cy="1778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0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文档驱动 · 人工流转 · 闭环周期 2-3 天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6858000" y="889000"/>
            <a:ext cx="4953000" cy="4445000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32" name="Rectangle 31"/>
          <p:cNvSpPr/>
          <p:nvPr/>
        </p:nvSpPr>
        <p:spPr>
          <a:xfrm>
            <a:off x="6858000" y="889000"/>
            <a:ext cx="825500" cy="292100"/>
          </a:xfrm>
          <a:prstGeom prst="rect">
            <a:avLst/>
          </a:prstGeom>
          <a:solidFill>
            <a:srgbClr val="00B05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33" name="TextBox 32"/>
          <p:cNvSpPr txBox="1"/>
          <p:nvPr/>
        </p:nvSpPr>
        <p:spPr>
          <a:xfrm>
            <a:off x="6858000" y="889000"/>
            <a:ext cx="825500" cy="2921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500" b="1" i="0" lang="zh-CN" altLang="zh-CN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To-Be</a:t>
            </a:r>
          </a:p>
        </p:txBody>
      </p:sp>
      <p:sp>
        <p:nvSpPr>
          <p:cNvPr id="34" name="[tobe_title]"/>
          <p:cNvSpPr txBox="1"/>
          <p:nvPr/>
        </p:nvSpPr>
        <p:spPr>
          <a:xfrm>
            <a:off x="7810499" y="901700"/>
            <a:ext cx="3873499" cy="279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50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数字孪生自动运维: 数据驱动, 主动预防</a:t>
            </a:r>
          </a:p>
        </p:txBody>
      </p:sp>
      <p:cxnSp>
        <p:nvCxnSpPr>
          <p:cNvPr id="35" name="Connector 34"/>
          <p:cNvCxnSpPr/>
          <p:nvPr/>
        </p:nvCxnSpPr>
        <p:spPr>
          <a:xfrm>
            <a:off x="7048500" y="1308100"/>
            <a:ext cx="4572000" cy="0"/>
          </a:xfrm>
          <a:prstGeom prst="line">
            <a:avLst/>
          </a:prstGeom>
          <a:ln w="10160">
            <a:solidFill>
              <a:srgbClr val="BFBFB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[tobe_bullets]"/>
          <p:cNvSpPr txBox="1"/>
          <p:nvPr/>
        </p:nvSpPr>
        <p:spPr>
          <a:xfrm>
            <a:off x="7086600" y="1371600"/>
            <a:ext cx="4445000" cy="1460500"/>
          </a:xfrm>
          <a:prstGeom prst="rect">
            <a:avLst/>
          </a:prstGeom>
          <a:noFill/>
        </p:spPr>
        <p:txBody>
          <a:bodyPr wrap="square" lIns="19050" rIns="19050" tIns="19050" bIns="19050" anchor="t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1150" b="0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目标态以数据驱动实现主动预防: 告警经智能压缩聚类后噪声下降 95%、漏报趋零; 根因 AI 定位实现分钟级响应, 平均耗时缩短至 15 分钟; 变更通过自动编排与灰度验证将失败率压降至 1% 以内。专家经验经知识图谱沉淀实现资产化, 新人周级上手; 跨域闭环自动流转使端到端周期压缩至 4 小时; 数字孪生全量仿真巡检可提前 7 天预警隐患; 容量 AI 预测滚动规划带动资源利用率提升至 60%, 运维模式整体转向数据驱动与主动经营。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7086600" y="3238500"/>
            <a:ext cx="2095499" cy="31750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38" name="[tobe_chip1]"/>
          <p:cNvSpPr txBox="1"/>
          <p:nvPr/>
        </p:nvSpPr>
        <p:spPr>
          <a:xfrm>
            <a:off x="7086600" y="3238500"/>
            <a:ext cx="2095499" cy="3175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30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MTTR 15 分钟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9436100" y="3238500"/>
            <a:ext cx="2095499" cy="31750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40" name="[tobe_chip2]"/>
          <p:cNvSpPr txBox="1"/>
          <p:nvPr/>
        </p:nvSpPr>
        <p:spPr>
          <a:xfrm>
            <a:off x="9436100" y="3238500"/>
            <a:ext cx="2095499" cy="3175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30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变更失败率 &lt;1%</a:t>
            </a:r>
          </a:p>
        </p:txBody>
      </p:sp>
      <p:sp>
        <p:nvSpPr>
          <p:cNvPr id="41" name="[tobe_chart_title]"/>
          <p:cNvSpPr txBox="1"/>
          <p:nvPr/>
        </p:nvSpPr>
        <p:spPr>
          <a:xfrm>
            <a:off x="7175500" y="3708400"/>
            <a:ext cx="2476500" cy="152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000" b="1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自动化率演进 (%)</a:t>
            </a:r>
          </a:p>
        </p:txBody>
      </p:sp>
      <p:cxnSp>
        <p:nvCxnSpPr>
          <p:cNvPr id="42" name="Connector 41"/>
          <p:cNvCxnSpPr/>
          <p:nvPr/>
        </p:nvCxnSpPr>
        <p:spPr>
          <a:xfrm>
            <a:off x="7239000" y="4813300"/>
            <a:ext cx="2349500" cy="0"/>
          </a:xfrm>
          <a:prstGeom prst="line">
            <a:avLst/>
          </a:prstGeom>
          <a:ln w="10160">
            <a:solidFill>
              <a:srgbClr val="BFBFB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3" name="Rectangle 42"/>
          <p:cNvSpPr/>
          <p:nvPr/>
        </p:nvSpPr>
        <p:spPr>
          <a:xfrm>
            <a:off x="7473950" y="4499665"/>
            <a:ext cx="391583" cy="313634"/>
          </a:xfrm>
          <a:prstGeom prst="rect">
            <a:avLst/>
          </a:prstGeom>
          <a:solidFill>
            <a:srgbClr val="BFBFB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44" name="TextBox 43"/>
          <p:cNvSpPr txBox="1"/>
          <p:nvPr/>
        </p:nvSpPr>
        <p:spPr>
          <a:xfrm>
            <a:off x="7278158" y="4314181"/>
            <a:ext cx="783166" cy="180467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00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40%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7278158" y="4851400"/>
            <a:ext cx="783166" cy="152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现状</a:t>
            </a:r>
          </a:p>
        </p:txBody>
      </p:sp>
      <p:sp>
        <p:nvSpPr>
          <p:cNvPr id="46" name="Rectangle 45"/>
          <p:cNvSpPr/>
          <p:nvPr/>
        </p:nvSpPr>
        <p:spPr>
          <a:xfrm>
            <a:off x="8257116" y="4280120"/>
            <a:ext cx="391583" cy="533179"/>
          </a:xfrm>
          <a:prstGeom prst="rect">
            <a:avLst/>
          </a:prstGeom>
          <a:solidFill>
            <a:srgbClr val="2E75B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47" name="TextBox 46"/>
          <p:cNvSpPr txBox="1"/>
          <p:nvPr/>
        </p:nvSpPr>
        <p:spPr>
          <a:xfrm>
            <a:off x="8061324" y="4094636"/>
            <a:ext cx="783166" cy="180467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00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68%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8061324" y="4851400"/>
            <a:ext cx="783166" cy="152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迁移期</a:t>
            </a:r>
          </a:p>
        </p:txBody>
      </p:sp>
      <p:sp>
        <p:nvSpPr>
          <p:cNvPr id="49" name="Rectangle 48"/>
          <p:cNvSpPr/>
          <p:nvPr/>
        </p:nvSpPr>
        <p:spPr>
          <a:xfrm>
            <a:off x="9040283" y="4091939"/>
            <a:ext cx="391583" cy="721360"/>
          </a:xfrm>
          <a:prstGeom prst="rect">
            <a:avLst/>
          </a:prstGeom>
          <a:solidFill>
            <a:srgbClr val="00B05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50" name="TextBox 49"/>
          <p:cNvSpPr txBox="1"/>
          <p:nvPr/>
        </p:nvSpPr>
        <p:spPr>
          <a:xfrm>
            <a:off x="8844491" y="3906456"/>
            <a:ext cx="783166" cy="180467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00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92%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8844491" y="4851400"/>
            <a:ext cx="783166" cy="152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目标</a:t>
            </a:r>
          </a:p>
        </p:txBody>
      </p:sp>
      <p:cxnSp>
        <p:nvCxnSpPr>
          <p:cNvPr id="52" name="Connector 51"/>
          <p:cNvCxnSpPr/>
          <p:nvPr/>
        </p:nvCxnSpPr>
        <p:spPr>
          <a:xfrm>
            <a:off x="10414000" y="4699000"/>
            <a:ext cx="635000" cy="0"/>
          </a:xfrm>
          <a:prstGeom prst="line">
            <a:avLst/>
          </a:prstGeom>
          <a:ln w="15240">
            <a:solidFill>
              <a:srgbClr val="00B05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3" name="Connector 52"/>
          <p:cNvCxnSpPr/>
          <p:nvPr/>
        </p:nvCxnSpPr>
        <p:spPr>
          <a:xfrm flipV="1">
            <a:off x="10414000" y="4064000"/>
            <a:ext cx="0" cy="635000"/>
          </a:xfrm>
          <a:prstGeom prst="line">
            <a:avLst/>
          </a:prstGeom>
          <a:ln w="15240">
            <a:solidFill>
              <a:srgbClr val="00B05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4" name="Connector 53"/>
          <p:cNvCxnSpPr/>
          <p:nvPr/>
        </p:nvCxnSpPr>
        <p:spPr>
          <a:xfrm flipV="1">
            <a:off x="10471727" y="4150590"/>
            <a:ext cx="519545" cy="461819"/>
          </a:xfrm>
          <a:prstGeom prst="line">
            <a:avLst/>
          </a:prstGeom>
          <a:ln w="20320">
            <a:solidFill>
              <a:srgbClr val="00B050"/>
            </a:solidFill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5" name="[tobe_fig_caption]"/>
          <p:cNvSpPr txBox="1"/>
          <p:nvPr/>
        </p:nvSpPr>
        <p:spPr>
          <a:xfrm>
            <a:off x="10033000" y="4787900"/>
            <a:ext cx="1397000" cy="1778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0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自动化率持续爬升</a:t>
            </a:r>
          </a:p>
        </p:txBody>
      </p:sp>
      <p:sp>
        <p:nvSpPr>
          <p:cNvPr id="56" name="Right Arrow 55"/>
          <p:cNvSpPr/>
          <p:nvPr/>
        </p:nvSpPr>
        <p:spPr>
          <a:xfrm>
            <a:off x="5499100" y="2730500"/>
            <a:ext cx="1193800" cy="762000"/>
          </a:xfrm>
          <a:prstGeom prst="rightArrow">
            <a:avLst/>
          </a:prstGeom>
          <a:solidFill>
            <a:srgbClr val="1F4E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57" name="Rounded Rectangle 56"/>
          <p:cNvSpPr/>
          <p:nvPr/>
        </p:nvSpPr>
        <p:spPr>
          <a:xfrm>
            <a:off x="5384800" y="1892300"/>
            <a:ext cx="1422400" cy="406400"/>
          </a:xfrm>
          <a:prstGeom prst="roundRect">
            <a:avLst/>
          </a:prstGeom>
          <a:solidFill>
            <a:srgbClr val="FFFFFF"/>
          </a:solidFill>
          <a:ln w="19050">
            <a:solidFill>
              <a:srgbClr val="B90A0A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58" name="[migrate_key]"/>
          <p:cNvSpPr txBox="1"/>
          <p:nvPr/>
        </p:nvSpPr>
        <p:spPr>
          <a:xfrm>
            <a:off x="5384800" y="1892300"/>
            <a:ext cx="1422400" cy="406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300" b="1" i="0" lang="zh-CN" altLang="zh-CN">
                <a:solidFill>
                  <a:srgbClr val="B90A0A"/>
                </a:solidFill>
                <a:latin typeface="Microsoft YaHei"/>
                <a:ea typeface="Microsoft YaHei"/>
                <a:cs typeface="Microsoft YaHei"/>
              </a:rPr>
              <a:t>数字孪生迁移</a:t>
            </a:r>
          </a:p>
        </p:txBody>
      </p:sp>
      <p:cxnSp>
        <p:nvCxnSpPr>
          <p:cNvPr id="59" name="Connector 58"/>
          <p:cNvCxnSpPr/>
          <p:nvPr/>
        </p:nvCxnSpPr>
        <p:spPr>
          <a:xfrm>
            <a:off x="6096000" y="2324100"/>
            <a:ext cx="0" cy="368300"/>
          </a:xfrm>
          <a:prstGeom prst="line">
            <a:avLst/>
          </a:prstGeom>
          <a:ln w="19050">
            <a:solidFill>
              <a:srgbClr val="B90A0A"/>
            </a:solidFill>
            <a:prstDash val="dash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0" name="Rounded Rectangle 59"/>
          <p:cNvSpPr/>
          <p:nvPr/>
        </p:nvSpPr>
        <p:spPr>
          <a:xfrm>
            <a:off x="5435600" y="3810000"/>
            <a:ext cx="1320800" cy="292100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1F4E7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61" name="Oval 60"/>
          <p:cNvSpPr/>
          <p:nvPr/>
        </p:nvSpPr>
        <p:spPr>
          <a:xfrm>
            <a:off x="5499100" y="3892550"/>
            <a:ext cx="127000" cy="127000"/>
          </a:xfrm>
          <a:prstGeom prst="ellipse">
            <a:avLst/>
          </a:prstGeom>
          <a:solidFill>
            <a:srgbClr val="1F4E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62" name="TextBox 61"/>
          <p:cNvSpPr txBox="1"/>
          <p:nvPr/>
        </p:nvSpPr>
        <p:spPr>
          <a:xfrm>
            <a:off x="5493575" y="3865816"/>
            <a:ext cx="138049" cy="180467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000" b="1" i="0" lang="zh-CN" altLang="zh-CN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1</a:t>
            </a:r>
          </a:p>
        </p:txBody>
      </p:sp>
      <p:sp>
        <p:nvSpPr>
          <p:cNvPr id="63" name="[migrate_step1]"/>
          <p:cNvSpPr txBox="1"/>
          <p:nvPr/>
        </p:nvSpPr>
        <p:spPr>
          <a:xfrm>
            <a:off x="5664200" y="3810000"/>
            <a:ext cx="1066800" cy="2921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100" b="1" i="0" lang="zh-CN" altLang="zh-CN">
                <a:solidFill>
                  <a:srgbClr val="1F4E79"/>
                </a:solidFill>
                <a:latin typeface="Microsoft YaHei"/>
                <a:ea typeface="Microsoft YaHei"/>
                <a:cs typeface="Microsoft YaHei"/>
              </a:rPr>
              <a:t>数据底座统一</a:t>
            </a:r>
          </a:p>
        </p:txBody>
      </p:sp>
      <p:cxnSp>
        <p:nvCxnSpPr>
          <p:cNvPr id="64" name="Connector 63"/>
          <p:cNvCxnSpPr/>
          <p:nvPr/>
        </p:nvCxnSpPr>
        <p:spPr>
          <a:xfrm>
            <a:off x="6096000" y="4102099"/>
            <a:ext cx="0" cy="165101"/>
          </a:xfrm>
          <a:prstGeom prst="line">
            <a:avLst/>
          </a:prstGeom>
          <a:ln w="15240">
            <a:solidFill>
              <a:srgbClr val="1F4E79"/>
            </a:solidFill>
            <a:prstDash val="dash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5" name="Rounded Rectangle 64"/>
          <p:cNvSpPr/>
          <p:nvPr/>
        </p:nvSpPr>
        <p:spPr>
          <a:xfrm>
            <a:off x="5435600" y="4267200"/>
            <a:ext cx="1320800" cy="292100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1F4E7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66" name="Oval 65"/>
          <p:cNvSpPr/>
          <p:nvPr/>
        </p:nvSpPr>
        <p:spPr>
          <a:xfrm>
            <a:off x="5499100" y="4349750"/>
            <a:ext cx="127000" cy="127000"/>
          </a:xfrm>
          <a:prstGeom prst="ellipse">
            <a:avLst/>
          </a:prstGeom>
          <a:solidFill>
            <a:srgbClr val="1F4E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67" name="TextBox 66"/>
          <p:cNvSpPr txBox="1"/>
          <p:nvPr/>
        </p:nvSpPr>
        <p:spPr>
          <a:xfrm>
            <a:off x="5493575" y="4323016"/>
            <a:ext cx="138049" cy="180467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000" b="1" i="0" lang="zh-CN" altLang="zh-CN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2</a:t>
            </a:r>
          </a:p>
        </p:txBody>
      </p:sp>
      <p:sp>
        <p:nvSpPr>
          <p:cNvPr id="68" name="[migrate_step2]"/>
          <p:cNvSpPr txBox="1"/>
          <p:nvPr/>
        </p:nvSpPr>
        <p:spPr>
          <a:xfrm>
            <a:off x="5664200" y="4267200"/>
            <a:ext cx="1066800" cy="2921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100" b="1" i="0" lang="zh-CN" altLang="zh-CN">
                <a:solidFill>
                  <a:srgbClr val="1F4E79"/>
                </a:solidFill>
                <a:latin typeface="Microsoft YaHei"/>
                <a:ea typeface="Microsoft YaHei"/>
                <a:cs typeface="Microsoft YaHei"/>
              </a:rPr>
              <a:t>孪生建模上线</a:t>
            </a:r>
          </a:p>
        </p:txBody>
      </p:sp>
      <p:cxnSp>
        <p:nvCxnSpPr>
          <p:cNvPr id="69" name="Connector 68"/>
          <p:cNvCxnSpPr/>
          <p:nvPr/>
        </p:nvCxnSpPr>
        <p:spPr>
          <a:xfrm>
            <a:off x="6096000" y="4559300"/>
            <a:ext cx="0" cy="165100"/>
          </a:xfrm>
          <a:prstGeom prst="line">
            <a:avLst/>
          </a:prstGeom>
          <a:ln w="15240">
            <a:solidFill>
              <a:srgbClr val="1F4E79"/>
            </a:solidFill>
            <a:prstDash val="dash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0" name="Rounded Rectangle 69"/>
          <p:cNvSpPr/>
          <p:nvPr/>
        </p:nvSpPr>
        <p:spPr>
          <a:xfrm>
            <a:off x="5435600" y="4724400"/>
            <a:ext cx="1320800" cy="292100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1F4E7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71" name="Oval 70"/>
          <p:cNvSpPr/>
          <p:nvPr/>
        </p:nvSpPr>
        <p:spPr>
          <a:xfrm>
            <a:off x="5499100" y="4806950"/>
            <a:ext cx="127000" cy="127000"/>
          </a:xfrm>
          <a:prstGeom prst="ellipse">
            <a:avLst/>
          </a:prstGeom>
          <a:solidFill>
            <a:srgbClr val="1F4E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72" name="TextBox 71"/>
          <p:cNvSpPr txBox="1"/>
          <p:nvPr/>
        </p:nvSpPr>
        <p:spPr>
          <a:xfrm>
            <a:off x="5493575" y="4780216"/>
            <a:ext cx="138049" cy="180467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000" b="1" i="0" lang="zh-CN" altLang="zh-CN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3</a:t>
            </a:r>
          </a:p>
        </p:txBody>
      </p:sp>
      <p:sp>
        <p:nvSpPr>
          <p:cNvPr id="73" name="[migrate_step3]"/>
          <p:cNvSpPr txBox="1"/>
          <p:nvPr/>
        </p:nvSpPr>
        <p:spPr>
          <a:xfrm>
            <a:off x="5664200" y="4724400"/>
            <a:ext cx="1066800" cy="2921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100" b="1" i="0" lang="zh-CN" altLang="zh-CN">
                <a:solidFill>
                  <a:srgbClr val="1F4E79"/>
                </a:solidFill>
                <a:latin typeface="Microsoft YaHei"/>
                <a:ea typeface="Microsoft YaHei"/>
                <a:cs typeface="Microsoft YaHei"/>
              </a:rPr>
              <a:t>闭环自动化</a:t>
            </a:r>
          </a:p>
        </p:txBody>
      </p:sp>
      <p:sp>
        <p:nvSpPr>
          <p:cNvPr id="74" name="Rectangle 73"/>
          <p:cNvSpPr/>
          <p:nvPr/>
        </p:nvSpPr>
        <p:spPr>
          <a:xfrm>
            <a:off x="381000" y="5511800"/>
            <a:ext cx="11430000" cy="736600"/>
          </a:xfrm>
          <a:prstGeom prst="rect">
            <a:avLst/>
          </a:prstGeom>
          <a:solidFill>
            <a:srgbClr val="F2F2F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75" name="Rectangle 74"/>
          <p:cNvSpPr/>
          <p:nvPr/>
        </p:nvSpPr>
        <p:spPr>
          <a:xfrm>
            <a:off x="381000" y="5511800"/>
            <a:ext cx="38100" cy="736600"/>
          </a:xfrm>
          <a:prstGeom prst="rect">
            <a:avLst/>
          </a:prstGeom>
          <a:solidFill>
            <a:srgbClr val="B90A0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76" name="TextBox 75"/>
          <p:cNvSpPr txBox="1"/>
          <p:nvPr/>
        </p:nvSpPr>
        <p:spPr>
          <a:xfrm>
            <a:off x="533400" y="5511800"/>
            <a:ext cx="952500" cy="7366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300" b="1" i="0" lang="zh-CN" altLang="zh-CN">
                <a:solidFill>
                  <a:srgbClr val="B90A0A"/>
                </a:solidFill>
                <a:latin typeface="Microsoft YaHei"/>
                <a:ea typeface="Microsoft YaHei"/>
                <a:cs typeface="Microsoft YaHei"/>
              </a:rPr>
              <a:t>迁移收益</a:t>
            </a:r>
          </a:p>
        </p:txBody>
      </p:sp>
      <p:sp>
        <p:nvSpPr>
          <p:cNvPr id="77" name="[benefit_concl]"/>
          <p:cNvSpPr txBox="1"/>
          <p:nvPr/>
        </p:nvSpPr>
        <p:spPr>
          <a:xfrm>
            <a:off x="1524000" y="5511800"/>
            <a:ext cx="6477000" cy="7366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400" b="1" i="0" lang="zh-CN" altLang="zh-CN">
                <a:solidFill>
                  <a:srgbClr val="1F4E79"/>
                </a:solidFill>
                <a:latin typeface="Microsoft YaHei"/>
                <a:ea typeface="Microsoft YaHei"/>
                <a:cs typeface="Microsoft YaHei"/>
              </a:rPr>
              <a:t>运维人力释放 40%, 重复性劳动全面转向高价值网络优化与体验经营</a:t>
            </a:r>
          </a:p>
        </p:txBody>
      </p:sp>
      <p:sp>
        <p:nvSpPr>
          <p:cNvPr id="78" name="Rounded Rectangle 77"/>
          <p:cNvSpPr/>
          <p:nvPr/>
        </p:nvSpPr>
        <p:spPr>
          <a:xfrm>
            <a:off x="8255000" y="5689600"/>
            <a:ext cx="1587500" cy="38100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79" name="[kpi1]"/>
          <p:cNvSpPr txBox="1"/>
          <p:nvPr/>
        </p:nvSpPr>
        <p:spPr>
          <a:xfrm>
            <a:off x="8255000" y="5689600"/>
            <a:ext cx="1587500" cy="3810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40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MTTR -85%</a:t>
            </a:r>
          </a:p>
        </p:txBody>
      </p:sp>
      <p:sp>
        <p:nvSpPr>
          <p:cNvPr id="80" name="Rounded Rectangle 79"/>
          <p:cNvSpPr/>
          <p:nvPr/>
        </p:nvSpPr>
        <p:spPr>
          <a:xfrm>
            <a:off x="10033000" y="5689600"/>
            <a:ext cx="1587500" cy="38100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81" name="[kpi2]"/>
          <p:cNvSpPr txBox="1"/>
          <p:nvPr/>
        </p:nvSpPr>
        <p:spPr>
          <a:xfrm>
            <a:off x="10033000" y="5689600"/>
            <a:ext cx="1587500" cy="3810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40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人效 +40%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