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数据飞轮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盘古数据飞轮闭环: bad case 回流 14 天→2 天, 评测准确率 +12pp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3619500" y="2857500"/>
            <a:ext cx="1460500" cy="1460500"/>
          </a:xfrm>
          <a:prstGeom prst="ellipse">
            <a:avLst/>
          </a:prstGeom>
          <a:solidFill>
            <a:srgbClr val="F9EAEA"/>
          </a:solidFill>
          <a:ln w="3175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[center_goal]"/>
          <p:cNvSpPr txBox="1"/>
          <p:nvPr/>
        </p:nvSpPr>
        <p:spPr>
          <a:xfrm>
            <a:off x="3810000" y="3238500"/>
            <a:ext cx="1079500" cy="698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模型能力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持续进化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683000" y="1460500"/>
            <a:ext cx="1333500" cy="419100"/>
          </a:xfrm>
          <a:prstGeom prst="round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" name="Oval 8"/>
          <p:cNvSpPr/>
          <p:nvPr/>
        </p:nvSpPr>
        <p:spPr>
          <a:xfrm>
            <a:off x="3797300" y="1549400"/>
            <a:ext cx="241300" cy="24130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" name="TextBox 9"/>
          <p:cNvSpPr txBox="1"/>
          <p:nvPr/>
        </p:nvSpPr>
        <p:spPr>
          <a:xfrm>
            <a:off x="3797300" y="1532318"/>
            <a:ext cx="241300" cy="27546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76699" y="1460500"/>
            <a:ext cx="584200" cy="419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Step 1</a:t>
            </a:r>
          </a:p>
        </p:txBody>
      </p:sp>
      <p:sp>
        <p:nvSpPr>
          <p:cNvPr id="12" name="Oval 11"/>
          <p:cNvSpPr/>
          <p:nvPr/>
        </p:nvSpPr>
        <p:spPr>
          <a:xfrm>
            <a:off x="4660900" y="1530350"/>
            <a:ext cx="279400" cy="889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3" name="Oval 12"/>
          <p:cNvSpPr/>
          <p:nvPr/>
        </p:nvSpPr>
        <p:spPr>
          <a:xfrm>
            <a:off x="4660900" y="1619250"/>
            <a:ext cx="279400" cy="889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4" name="Oval 13"/>
          <p:cNvSpPr/>
          <p:nvPr/>
        </p:nvSpPr>
        <p:spPr>
          <a:xfrm>
            <a:off x="4660900" y="1708150"/>
            <a:ext cx="279400" cy="889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Rounded Rectangle 14"/>
          <p:cNvSpPr/>
          <p:nvPr/>
        </p:nvSpPr>
        <p:spPr>
          <a:xfrm>
            <a:off x="6413500" y="3378200"/>
            <a:ext cx="1333500" cy="419100"/>
          </a:xfrm>
          <a:prstGeom prst="round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6" name="Oval 15"/>
          <p:cNvSpPr/>
          <p:nvPr/>
        </p:nvSpPr>
        <p:spPr>
          <a:xfrm>
            <a:off x="6527800" y="3467100"/>
            <a:ext cx="241300" cy="24130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7" name="TextBox 16"/>
          <p:cNvSpPr txBox="1"/>
          <p:nvPr/>
        </p:nvSpPr>
        <p:spPr>
          <a:xfrm>
            <a:off x="6527800" y="3450018"/>
            <a:ext cx="241300" cy="27546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07200" y="3378200"/>
            <a:ext cx="584200" cy="419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Step 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435850" y="3492500"/>
            <a:ext cx="190500" cy="190500"/>
          </a:xfrm>
          <a:prstGeom prst="rect">
            <a:avLst/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0" name="Rectangle 19"/>
          <p:cNvSpPr/>
          <p:nvPr/>
        </p:nvSpPr>
        <p:spPr>
          <a:xfrm>
            <a:off x="7486650" y="3543300"/>
            <a:ext cx="88900" cy="88900"/>
          </a:xfrm>
          <a:prstGeom prst="rect">
            <a:avLst/>
          </a:prstGeom>
          <a:solidFill>
            <a:srgbClr val="DEEAF6"/>
          </a:solidFill>
          <a:ln w="1016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1" name="Connector 20"/>
          <p:cNvCxnSpPr/>
          <p:nvPr/>
        </p:nvCxnSpPr>
        <p:spPr>
          <a:xfrm>
            <a:off x="7467599" y="3448050"/>
            <a:ext cx="0" cy="4445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7467599" y="3683000"/>
            <a:ext cx="0" cy="4445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7391400" y="3524250"/>
            <a:ext cx="4445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7626350" y="3524250"/>
            <a:ext cx="4445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7531100" y="3448050"/>
            <a:ext cx="0" cy="4445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531100" y="3683000"/>
            <a:ext cx="0" cy="4445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391400" y="3587750"/>
            <a:ext cx="4445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7626350" y="3587750"/>
            <a:ext cx="4445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7594600" y="3448050"/>
            <a:ext cx="0" cy="4445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7594600" y="3683000"/>
            <a:ext cx="0" cy="4445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7391400" y="3651250"/>
            <a:ext cx="4445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7626350" y="3651250"/>
            <a:ext cx="4445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3683000" y="5321300"/>
            <a:ext cx="1333500" cy="419100"/>
          </a:xfrm>
          <a:prstGeom prst="round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Oval 33"/>
          <p:cNvSpPr/>
          <p:nvPr/>
        </p:nvSpPr>
        <p:spPr>
          <a:xfrm>
            <a:off x="3797300" y="5410200"/>
            <a:ext cx="241300" cy="24130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5" name="TextBox 34"/>
          <p:cNvSpPr txBox="1"/>
          <p:nvPr/>
        </p:nvSpPr>
        <p:spPr>
          <a:xfrm>
            <a:off x="3797300" y="5393118"/>
            <a:ext cx="241300" cy="27546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076699" y="5321300"/>
            <a:ext cx="584200" cy="419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Step 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18025" y="5301678"/>
            <a:ext cx="565150" cy="43294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⚡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952500" y="3378200"/>
            <a:ext cx="1333500" cy="419100"/>
          </a:xfrm>
          <a:prstGeom prst="round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9" name="Oval 38"/>
          <p:cNvSpPr/>
          <p:nvPr/>
        </p:nvSpPr>
        <p:spPr>
          <a:xfrm>
            <a:off x="1066800" y="3467100"/>
            <a:ext cx="241300" cy="24130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TextBox 39"/>
          <p:cNvSpPr txBox="1"/>
          <p:nvPr/>
        </p:nvSpPr>
        <p:spPr>
          <a:xfrm>
            <a:off x="1066800" y="3450018"/>
            <a:ext cx="241300" cy="27546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4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346200" y="3378200"/>
            <a:ext cx="584200" cy="419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Step 4</a:t>
            </a:r>
          </a:p>
        </p:txBody>
      </p:sp>
      <p:cxnSp>
        <p:nvCxnSpPr>
          <p:cNvPr id="42" name="Connector 41"/>
          <p:cNvCxnSpPr/>
          <p:nvPr/>
        </p:nvCxnSpPr>
        <p:spPr>
          <a:xfrm>
            <a:off x="1930400" y="3727450"/>
            <a:ext cx="279400" cy="0"/>
          </a:xfrm>
          <a:prstGeom prst="line">
            <a:avLst/>
          </a:prstGeom>
          <a:ln w="1524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/>
          <p:nvPr/>
        </p:nvCxnSpPr>
        <p:spPr>
          <a:xfrm flipV="1">
            <a:off x="1930400" y="3448050"/>
            <a:ext cx="0" cy="279400"/>
          </a:xfrm>
          <a:prstGeom prst="line">
            <a:avLst/>
          </a:prstGeom>
          <a:ln w="1524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Connector 43"/>
          <p:cNvCxnSpPr/>
          <p:nvPr/>
        </p:nvCxnSpPr>
        <p:spPr>
          <a:xfrm flipV="1">
            <a:off x="1955800" y="3486150"/>
            <a:ext cx="228600" cy="203200"/>
          </a:xfrm>
          <a:prstGeom prst="line">
            <a:avLst/>
          </a:prstGeom>
          <a:ln w="20320">
            <a:solidFill>
              <a:srgbClr val="FFFFFF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nector 44"/>
          <p:cNvCxnSpPr/>
          <p:nvPr/>
        </p:nvCxnSpPr>
        <p:spPr>
          <a:xfrm>
            <a:off x="5111750" y="1873250"/>
            <a:ext cx="1428750" cy="1460500"/>
          </a:xfrm>
          <a:prstGeom prst="curvedConnector3">
            <a:avLst/>
          </a:prstGeom>
          <a:ln w="27940">
            <a:solidFill>
              <a:srgbClr val="B90A0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or 45"/>
          <p:cNvCxnSpPr/>
          <p:nvPr/>
        </p:nvCxnSpPr>
        <p:spPr>
          <a:xfrm flipH="1">
            <a:off x="5080000" y="3886200"/>
            <a:ext cx="1397000" cy="1384300"/>
          </a:xfrm>
          <a:prstGeom prst="curvedConnector3">
            <a:avLst/>
          </a:prstGeom>
          <a:ln w="27940">
            <a:solidFill>
              <a:srgbClr val="B90A0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or 46"/>
          <p:cNvCxnSpPr/>
          <p:nvPr/>
        </p:nvCxnSpPr>
        <p:spPr>
          <a:xfrm flipH="1" flipV="1">
            <a:off x="2159000" y="3886200"/>
            <a:ext cx="1428750" cy="1384300"/>
          </a:xfrm>
          <a:prstGeom prst="curvedConnector3">
            <a:avLst/>
          </a:prstGeom>
          <a:ln w="27940">
            <a:solidFill>
              <a:srgbClr val="B90A0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nector 47"/>
          <p:cNvCxnSpPr/>
          <p:nvPr/>
        </p:nvCxnSpPr>
        <p:spPr>
          <a:xfrm flipV="1">
            <a:off x="2222500" y="1873250"/>
            <a:ext cx="1397000" cy="1460500"/>
          </a:xfrm>
          <a:prstGeom prst="curvedConnector3">
            <a:avLst/>
          </a:prstGeom>
          <a:ln w="27940">
            <a:solidFill>
              <a:srgbClr val="B90A0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381000" y="857250"/>
            <a:ext cx="2540000" cy="10541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TextBox 49"/>
          <p:cNvSpPr txBox="1"/>
          <p:nvPr/>
        </p:nvSpPr>
        <p:spPr>
          <a:xfrm>
            <a:off x="430211" y="886206"/>
            <a:ext cx="269875" cy="25958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①</a:t>
            </a:r>
          </a:p>
        </p:txBody>
      </p:sp>
      <p:sp>
        <p:nvSpPr>
          <p:cNvPr id="51" name="[node1_name]"/>
          <p:cNvSpPr txBox="1"/>
          <p:nvPr/>
        </p:nvSpPr>
        <p:spPr>
          <a:xfrm>
            <a:off x="685800" y="908050"/>
            <a:ext cx="15875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数据采集</a:t>
            </a:r>
          </a:p>
        </p:txBody>
      </p:sp>
      <p:sp>
        <p:nvSpPr>
          <p:cNvPr id="52" name="[node1_bullets]"/>
          <p:cNvSpPr txBox="1"/>
          <p:nvPr/>
        </p:nvSpPr>
        <p:spPr>
          <a:xfrm>
            <a:off x="482600" y="1162050"/>
            <a:ext cx="2336800" cy="6731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全网公开语料与行业反馈双通道持续汇聚, 日增 2.1B tokens 经自动去重清洗后入仓, 敏感数据全程自动脱敏, 合规检查通过率保持 100%。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159500" y="857250"/>
            <a:ext cx="2540000" cy="10541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4" name="TextBox 53"/>
          <p:cNvSpPr txBox="1"/>
          <p:nvPr/>
        </p:nvSpPr>
        <p:spPr>
          <a:xfrm>
            <a:off x="6208712" y="886206"/>
            <a:ext cx="269875" cy="25958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②</a:t>
            </a:r>
          </a:p>
        </p:txBody>
      </p:sp>
      <p:sp>
        <p:nvSpPr>
          <p:cNvPr id="55" name="[node2_name]"/>
          <p:cNvSpPr txBox="1"/>
          <p:nvPr/>
        </p:nvSpPr>
        <p:spPr>
          <a:xfrm>
            <a:off x="6464300" y="908050"/>
            <a:ext cx="15875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模型训练</a:t>
            </a:r>
          </a:p>
        </p:txBody>
      </p:sp>
      <p:sp>
        <p:nvSpPr>
          <p:cNvPr id="56" name="[node2_bullets]"/>
          <p:cNvSpPr txBox="1"/>
          <p:nvPr/>
        </p:nvSpPr>
        <p:spPr>
          <a:xfrm>
            <a:off x="6261100" y="1162050"/>
            <a:ext cx="2336800" cy="6731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基于昇腾 910B 千卡集群开展增量训练, MFU 稳定在 58%, 支撑模型版本周级迭代; 断点续训机制保障千卡任务长周期稳定运行。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6159500" y="5308600"/>
            <a:ext cx="2540000" cy="10541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8" name="TextBox 57"/>
          <p:cNvSpPr txBox="1"/>
          <p:nvPr/>
        </p:nvSpPr>
        <p:spPr>
          <a:xfrm>
            <a:off x="6208712" y="5337556"/>
            <a:ext cx="269875" cy="25958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③</a:t>
            </a:r>
          </a:p>
        </p:txBody>
      </p:sp>
      <p:sp>
        <p:nvSpPr>
          <p:cNvPr id="59" name="[node3_name]"/>
          <p:cNvSpPr txBox="1"/>
          <p:nvPr/>
        </p:nvSpPr>
        <p:spPr>
          <a:xfrm>
            <a:off x="6464300" y="5359400"/>
            <a:ext cx="15875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在线推理</a:t>
            </a:r>
          </a:p>
        </p:txBody>
      </p:sp>
      <p:sp>
        <p:nvSpPr>
          <p:cNvPr id="60" name="[node3_bullets]"/>
          <p:cNvSpPr txBox="1"/>
          <p:nvPr/>
        </p:nvSpPr>
        <p:spPr>
          <a:xfrm>
            <a:off x="6261100" y="5613400"/>
            <a:ext cx="2336800" cy="6731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推理服务日均调用达 3.2 亿次, P99 时延稳定控制在 800ms 以内; 动态批处理调度使整体吞吐提升 2.3 倍, 高峰期供给平稳无降级。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381000" y="5308600"/>
            <a:ext cx="2540000" cy="10541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2" name="TextBox 61"/>
          <p:cNvSpPr txBox="1"/>
          <p:nvPr/>
        </p:nvSpPr>
        <p:spPr>
          <a:xfrm>
            <a:off x="430211" y="5337556"/>
            <a:ext cx="269875" cy="25958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④</a:t>
            </a:r>
          </a:p>
        </p:txBody>
      </p:sp>
      <p:sp>
        <p:nvSpPr>
          <p:cNvPr id="63" name="[node4_name]"/>
          <p:cNvSpPr txBox="1"/>
          <p:nvPr/>
        </p:nvSpPr>
        <p:spPr>
          <a:xfrm>
            <a:off x="685800" y="5359400"/>
            <a:ext cx="15875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反馈评估</a:t>
            </a:r>
          </a:p>
        </p:txBody>
      </p:sp>
      <p:sp>
        <p:nvSpPr>
          <p:cNvPr id="64" name="[node4_bullets]"/>
          <p:cNvSpPr txBox="1"/>
          <p:nvPr/>
        </p:nvSpPr>
        <p:spPr>
          <a:xfrm>
            <a:off x="482600" y="5613400"/>
            <a:ext cx="2336800" cy="6731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线上 bad case 自动回流标注队列, 按 12 域评测集持续追踪 Top1 准确率; 人工抽检采用双盲复核, 与自动评估一致率达 95%。</a:t>
            </a:r>
          </a:p>
        </p:txBody>
      </p:sp>
      <p:cxnSp>
        <p:nvCxnSpPr>
          <p:cNvPr id="65" name="Connector 64"/>
          <p:cNvCxnSpPr/>
          <p:nvPr/>
        </p:nvCxnSpPr>
        <p:spPr>
          <a:xfrm flipH="1" flipV="1">
            <a:off x="2971800" y="1397000"/>
            <a:ext cx="679450" cy="24130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onnector 65"/>
          <p:cNvCxnSpPr/>
          <p:nvPr/>
        </p:nvCxnSpPr>
        <p:spPr>
          <a:xfrm flipH="1" flipV="1">
            <a:off x="6826250" y="1936749"/>
            <a:ext cx="146050" cy="1403351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Connector 66"/>
          <p:cNvCxnSpPr/>
          <p:nvPr/>
        </p:nvCxnSpPr>
        <p:spPr>
          <a:xfrm>
            <a:off x="5067300" y="5537200"/>
            <a:ext cx="1041400" cy="29210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Connector 67"/>
          <p:cNvCxnSpPr/>
          <p:nvPr/>
        </p:nvCxnSpPr>
        <p:spPr>
          <a:xfrm>
            <a:off x="2222500" y="3822700"/>
            <a:ext cx="222250" cy="152400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ounded Rectangle 68"/>
          <p:cNvSpPr/>
          <p:nvPr/>
        </p:nvSpPr>
        <p:spPr>
          <a:xfrm>
            <a:off x="571500" y="2374900"/>
            <a:ext cx="1524000" cy="533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E75B6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0" name="TextBox 69"/>
          <p:cNvSpPr txBox="1"/>
          <p:nvPr/>
        </p:nvSpPr>
        <p:spPr>
          <a:xfrm>
            <a:off x="635000" y="2392616"/>
            <a:ext cx="1397000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④ → ①</a:t>
            </a:r>
          </a:p>
        </p:txBody>
      </p:sp>
      <p:sp>
        <p:nvSpPr>
          <p:cNvPr id="71" name="[edge41_label]"/>
          <p:cNvSpPr txBox="1"/>
          <p:nvPr/>
        </p:nvSpPr>
        <p:spPr>
          <a:xfrm>
            <a:off x="635000" y="2535872"/>
            <a:ext cx="1397000" cy="35115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bad case 2 天内回流标注队列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7048500" y="2374900"/>
            <a:ext cx="1524000" cy="533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E75B6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3" name="TextBox 72"/>
          <p:cNvSpPr txBox="1"/>
          <p:nvPr/>
        </p:nvSpPr>
        <p:spPr>
          <a:xfrm>
            <a:off x="7112000" y="2392616"/>
            <a:ext cx="1397000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① → ②</a:t>
            </a:r>
          </a:p>
        </p:txBody>
      </p:sp>
      <p:sp>
        <p:nvSpPr>
          <p:cNvPr id="74" name="[edge12_label]"/>
          <p:cNvSpPr txBox="1"/>
          <p:nvPr/>
        </p:nvSpPr>
        <p:spPr>
          <a:xfrm>
            <a:off x="7112000" y="2535872"/>
            <a:ext cx="1397000" cy="35115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清洗语料日增 2.1B tokens 入仓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7048500" y="4254500"/>
            <a:ext cx="1524000" cy="533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E75B6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6" name="TextBox 75"/>
          <p:cNvSpPr txBox="1"/>
          <p:nvPr/>
        </p:nvSpPr>
        <p:spPr>
          <a:xfrm>
            <a:off x="7112000" y="4272216"/>
            <a:ext cx="1397000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② → ③</a:t>
            </a:r>
          </a:p>
        </p:txBody>
      </p:sp>
      <p:sp>
        <p:nvSpPr>
          <p:cNvPr id="77" name="[edge23_label]"/>
          <p:cNvSpPr txBox="1"/>
          <p:nvPr/>
        </p:nvSpPr>
        <p:spPr>
          <a:xfrm>
            <a:off x="7112000" y="4415472"/>
            <a:ext cx="1397000" cy="35115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模型版本周级发布推送推理平面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571500" y="4254500"/>
            <a:ext cx="1524000" cy="533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E75B6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9" name="TextBox 78"/>
          <p:cNvSpPr txBox="1"/>
          <p:nvPr/>
        </p:nvSpPr>
        <p:spPr>
          <a:xfrm>
            <a:off x="635000" y="4272216"/>
            <a:ext cx="1397000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③ → ④</a:t>
            </a:r>
          </a:p>
        </p:txBody>
      </p:sp>
      <p:sp>
        <p:nvSpPr>
          <p:cNvPr id="80" name="[edge34_label]"/>
          <p:cNvSpPr txBox="1"/>
          <p:nvPr/>
        </p:nvSpPr>
        <p:spPr>
          <a:xfrm>
            <a:off x="635000" y="4415472"/>
            <a:ext cx="1397000" cy="35115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3.2 亿次调用日志沉淀回数据湖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8890000" y="889000"/>
            <a:ext cx="2921000" cy="542925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2" name="Rectangle 81"/>
          <p:cNvSpPr/>
          <p:nvPr/>
        </p:nvSpPr>
        <p:spPr>
          <a:xfrm>
            <a:off x="8890000" y="889000"/>
            <a:ext cx="29210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3" name="Rectangle 82"/>
          <p:cNvSpPr/>
          <p:nvPr/>
        </p:nvSpPr>
        <p:spPr>
          <a:xfrm>
            <a:off x="8890000" y="8890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4" name="TextBox 83"/>
          <p:cNvSpPr txBox="1"/>
          <p:nvPr/>
        </p:nvSpPr>
        <p:spPr>
          <a:xfrm>
            <a:off x="9004300" y="889000"/>
            <a:ext cx="27559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飞轮效应</a:t>
            </a:r>
          </a:p>
        </p:txBody>
      </p:sp>
      <p:sp>
        <p:nvSpPr>
          <p:cNvPr id="85" name="[effect_bullets]"/>
          <p:cNvSpPr txBox="1"/>
          <p:nvPr/>
        </p:nvSpPr>
        <p:spPr>
          <a:xfrm>
            <a:off x="9042400" y="1270000"/>
            <a:ext cx="2616200" cy="11430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数据越多→模型越准→调用越多, 正循环已形成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bad case 闭环周期 14 天→2 天, 缩短 86%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• 新领域冷启动样本成本下降 60%</a:t>
            </a:r>
          </a:p>
        </p:txBody>
      </p:sp>
      <p:sp>
        <p:nvSpPr>
          <p:cNvPr id="86" name="[chart_title]"/>
          <p:cNvSpPr txBox="1"/>
          <p:nvPr/>
        </p:nvSpPr>
        <p:spPr>
          <a:xfrm>
            <a:off x="9042400" y="2514600"/>
            <a:ext cx="26162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评测集准确率走势 (周度)</a:t>
            </a:r>
          </a:p>
        </p:txBody>
      </p:sp>
      <p:cxnSp>
        <p:nvCxnSpPr>
          <p:cNvPr id="87" name="Connector 86"/>
          <p:cNvCxnSpPr/>
          <p:nvPr/>
        </p:nvCxnSpPr>
        <p:spPr>
          <a:xfrm>
            <a:off x="9131300" y="4343400"/>
            <a:ext cx="24384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Connector 87"/>
          <p:cNvCxnSpPr/>
          <p:nvPr/>
        </p:nvCxnSpPr>
        <p:spPr>
          <a:xfrm flipV="1">
            <a:off x="9131300" y="2755900"/>
            <a:ext cx="0" cy="158750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Connector 88"/>
          <p:cNvCxnSpPr/>
          <p:nvPr/>
        </p:nvCxnSpPr>
        <p:spPr>
          <a:xfrm flipV="1">
            <a:off x="9296400" y="3342936"/>
            <a:ext cx="539750" cy="88276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Connector 89"/>
          <p:cNvCxnSpPr/>
          <p:nvPr/>
        </p:nvCxnSpPr>
        <p:spPr>
          <a:xfrm flipV="1">
            <a:off x="9836150" y="3254660"/>
            <a:ext cx="539750" cy="88276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Connector 90"/>
          <p:cNvCxnSpPr/>
          <p:nvPr/>
        </p:nvCxnSpPr>
        <p:spPr>
          <a:xfrm flipV="1">
            <a:off x="10375900" y="3181096"/>
            <a:ext cx="539750" cy="73564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Connector 91"/>
          <p:cNvCxnSpPr/>
          <p:nvPr/>
        </p:nvCxnSpPr>
        <p:spPr>
          <a:xfrm flipV="1">
            <a:off x="10915650" y="3122246"/>
            <a:ext cx="539750" cy="58850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/>
        </p:nvSpPr>
        <p:spPr>
          <a:xfrm>
            <a:off x="9264650" y="3399462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4" name="TextBox 93"/>
          <p:cNvSpPr txBox="1"/>
          <p:nvPr/>
        </p:nvSpPr>
        <p:spPr>
          <a:xfrm>
            <a:off x="9142412" y="3217915"/>
            <a:ext cx="307975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62%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9105900" y="43650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W1</a:t>
            </a:r>
          </a:p>
        </p:txBody>
      </p:sp>
      <p:sp>
        <p:nvSpPr>
          <p:cNvPr id="96" name="Oval 95"/>
          <p:cNvSpPr/>
          <p:nvPr/>
        </p:nvSpPr>
        <p:spPr>
          <a:xfrm>
            <a:off x="9804400" y="3311186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7" name="TextBox 96"/>
          <p:cNvSpPr txBox="1"/>
          <p:nvPr/>
        </p:nvSpPr>
        <p:spPr>
          <a:xfrm>
            <a:off x="9682162" y="3129639"/>
            <a:ext cx="307975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68%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9645650" y="43650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W3</a:t>
            </a:r>
          </a:p>
        </p:txBody>
      </p:sp>
      <p:sp>
        <p:nvSpPr>
          <p:cNvPr id="99" name="Oval 98"/>
          <p:cNvSpPr/>
          <p:nvPr/>
        </p:nvSpPr>
        <p:spPr>
          <a:xfrm>
            <a:off x="10344150" y="3222910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0" name="TextBox 99"/>
          <p:cNvSpPr txBox="1"/>
          <p:nvPr/>
        </p:nvSpPr>
        <p:spPr>
          <a:xfrm>
            <a:off x="10221912" y="3041363"/>
            <a:ext cx="307975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74%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0185400" y="43650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W5</a:t>
            </a:r>
          </a:p>
        </p:txBody>
      </p:sp>
      <p:sp>
        <p:nvSpPr>
          <p:cNvPr id="102" name="Oval 101"/>
          <p:cNvSpPr/>
          <p:nvPr/>
        </p:nvSpPr>
        <p:spPr>
          <a:xfrm>
            <a:off x="10883900" y="3149346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3" name="TextBox 102"/>
          <p:cNvSpPr txBox="1"/>
          <p:nvPr/>
        </p:nvSpPr>
        <p:spPr>
          <a:xfrm>
            <a:off x="10761662" y="2967799"/>
            <a:ext cx="307975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79%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0725150" y="43650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W7</a:t>
            </a:r>
          </a:p>
        </p:txBody>
      </p:sp>
      <p:sp>
        <p:nvSpPr>
          <p:cNvPr id="105" name="Oval 104"/>
          <p:cNvSpPr/>
          <p:nvPr/>
        </p:nvSpPr>
        <p:spPr>
          <a:xfrm>
            <a:off x="11423650" y="3090496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6" name="TextBox 105"/>
          <p:cNvSpPr txBox="1"/>
          <p:nvPr/>
        </p:nvSpPr>
        <p:spPr>
          <a:xfrm>
            <a:off x="11301412" y="2908949"/>
            <a:ext cx="307975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83%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11264900" y="43650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W9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8890000" y="5016500"/>
            <a:ext cx="29210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9" name="Rectangle 108"/>
          <p:cNvSpPr/>
          <p:nvPr/>
        </p:nvSpPr>
        <p:spPr>
          <a:xfrm>
            <a:off x="8890000" y="50165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0" name="[kpi_header]"/>
          <p:cNvSpPr txBox="1"/>
          <p:nvPr/>
        </p:nvSpPr>
        <p:spPr>
          <a:xfrm>
            <a:off x="9004300" y="5016500"/>
            <a:ext cx="27559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北极星指标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9042400" y="5384800"/>
            <a:ext cx="2616200" cy="3810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2" name="[kpi1]"/>
          <p:cNvSpPr txBox="1"/>
          <p:nvPr/>
        </p:nvSpPr>
        <p:spPr>
          <a:xfrm>
            <a:off x="9042400" y="5384800"/>
            <a:ext cx="26162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评测准确率 83.4%, 环比 +12pp</a:t>
            </a:r>
          </a:p>
        </p:txBody>
      </p:sp>
      <p:sp>
        <p:nvSpPr>
          <p:cNvPr id="113" name="[kpi_note]"/>
          <p:cNvSpPr txBox="1"/>
          <p:nvPr/>
        </p:nvSpPr>
        <p:spPr>
          <a:xfrm>
            <a:off x="9042400" y="5829300"/>
            <a:ext cx="26162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口径: 盘古评测集 v3.2 周度滚动均值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飞轮自 2025Q4 起全量接管数据生产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